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97" r:id="rId3"/>
    <p:sldId id="298" r:id="rId4"/>
    <p:sldId id="284" r:id="rId5"/>
    <p:sldId id="299" r:id="rId6"/>
    <p:sldId id="285" r:id="rId7"/>
    <p:sldId id="300" r:id="rId8"/>
    <p:sldId id="286" r:id="rId9"/>
    <p:sldId id="301" r:id="rId10"/>
    <p:sldId id="295" r:id="rId11"/>
    <p:sldId id="287" r:id="rId12"/>
    <p:sldId id="288" r:id="rId13"/>
    <p:sldId id="302" r:id="rId14"/>
    <p:sldId id="303" r:id="rId15"/>
    <p:sldId id="289" r:id="rId16"/>
    <p:sldId id="304" r:id="rId17"/>
    <p:sldId id="291" r:id="rId18"/>
    <p:sldId id="292" r:id="rId19"/>
    <p:sldId id="293" r:id="rId20"/>
    <p:sldId id="294"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46" autoAdjust="0"/>
    <p:restoredTop sz="94660"/>
  </p:normalViewPr>
  <p:slideViewPr>
    <p:cSldViewPr snapToGrid="0">
      <p:cViewPr>
        <p:scale>
          <a:sx n="71" d="100"/>
          <a:sy n="71" d="100"/>
        </p:scale>
        <p:origin x="-870"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5/16/2022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65037" y="239203"/>
            <a:ext cx="4951355" cy="646331"/>
          </a:xfrm>
          <a:prstGeom prst="rect">
            <a:avLst/>
          </a:prstGeom>
        </p:spPr>
        <p:txBody>
          <a:bodyPr wrap="none">
            <a:spAutoFit/>
          </a:bodyPr>
          <a:lstStyle/>
          <a:p>
            <a:pPr algn="ctr"/>
            <a:r>
              <a:rPr lang="ar-IQ" sz="3600" b="1" dirty="0" smtClean="0"/>
              <a:t> </a:t>
            </a:r>
            <a:r>
              <a:rPr lang="en-US" sz="3600" b="1" dirty="0" smtClean="0"/>
              <a:t>Adult Nursing(2</a:t>
            </a:r>
            <a:r>
              <a:rPr lang="en-US" sz="3600" b="1" baseline="30000" dirty="0" smtClean="0"/>
              <a:t>nd</a:t>
            </a:r>
            <a:r>
              <a:rPr lang="en-US" sz="3600" b="1" dirty="0" smtClean="0"/>
              <a:t> Stage)</a:t>
            </a:r>
            <a:endParaRPr lang="en-US" sz="3600" b="1"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xmlns=""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xmlns=""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xmlns=""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sp>
        <p:nvSpPr>
          <p:cNvPr id="8" name="مستطيل 7"/>
          <p:cNvSpPr/>
          <p:nvPr/>
        </p:nvSpPr>
        <p:spPr>
          <a:xfrm>
            <a:off x="5682021" y="3113629"/>
            <a:ext cx="4461478" cy="843693"/>
          </a:xfrm>
          <a:prstGeom prst="rect">
            <a:avLst/>
          </a:prstGeom>
        </p:spPr>
        <p:txBody>
          <a:bodyPr wrap="none">
            <a:spAutoFit/>
          </a:bodyPr>
          <a:lstStyle/>
          <a:p>
            <a:pPr algn="r" rtl="1">
              <a:lnSpc>
                <a:spcPct val="107000"/>
              </a:lnSpc>
              <a:spcAft>
                <a:spcPts val="800"/>
              </a:spcAft>
            </a:pPr>
            <a:r>
              <a:rPr lang="en-US" sz="4800" b="1" dirty="0">
                <a:latin typeface="Times New Roman"/>
                <a:ea typeface="Calibri"/>
              </a:rPr>
              <a:t>Mitral Stenosis</a:t>
            </a:r>
            <a:r>
              <a:rPr lang="en-US" sz="4800" b="1" dirty="0"/>
              <a:t> </a:t>
            </a:r>
            <a:r>
              <a:rPr lang="en-US" sz="4800" b="1" dirty="0">
                <a:latin typeface="Times New Roman"/>
                <a:ea typeface="Calibri"/>
                <a:cs typeface="Arial"/>
              </a:rPr>
              <a:t> </a:t>
            </a:r>
            <a:endParaRPr lang="en-US" sz="3600" b="1" dirty="0">
              <a:ea typeface="Calibri"/>
              <a:cs typeface="Arial"/>
            </a:endParaRPr>
          </a:p>
        </p:txBody>
      </p:sp>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17" y="1844516"/>
            <a:ext cx="4527057" cy="3942821"/>
          </a:xfrm>
          <a:prstGeom prst="rect">
            <a:avLst/>
          </a:prstGeom>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75" y="215301"/>
            <a:ext cx="11254691" cy="5849323"/>
          </a:xfrm>
          <a:prstGeom prst="rect">
            <a:avLst/>
          </a:prstGeom>
        </p:spPr>
      </p:pic>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833716" y="514456"/>
            <a:ext cx="10515203" cy="5178854"/>
          </a:xfrm>
          <a:prstGeom prst="rect">
            <a:avLst/>
          </a:prstGeom>
        </p:spPr>
        <p:txBody>
          <a:bodyPr wrap="square">
            <a:spAutoFit/>
          </a:bodyPr>
          <a:lstStyle/>
          <a:p>
            <a:pPr algn="ctr">
              <a:lnSpc>
                <a:spcPct val="107000"/>
              </a:lnSpc>
              <a:spcAft>
                <a:spcPts val="800"/>
              </a:spcAft>
            </a:pPr>
            <a:r>
              <a:rPr lang="en-US" sz="3200" b="1" u="sng" dirty="0">
                <a:latin typeface="Times New Roman"/>
                <a:ea typeface="Calibri"/>
                <a:cs typeface="Arial"/>
              </a:rPr>
              <a:t>Assessment and Diagnostic Findings</a:t>
            </a:r>
            <a:endParaRPr lang="en-US" sz="2000" u="sng" dirty="0">
              <a:ea typeface="Calibri"/>
              <a:cs typeface="Arial"/>
            </a:endParaRPr>
          </a:p>
          <a:p>
            <a:pPr>
              <a:lnSpc>
                <a:spcPct val="107000"/>
              </a:lnSpc>
              <a:spcAft>
                <a:spcPts val="800"/>
              </a:spcAft>
            </a:pPr>
            <a:r>
              <a:rPr lang="en-US" sz="2800" b="1" dirty="0">
                <a:latin typeface="Times New Roman"/>
                <a:ea typeface="Calibri"/>
                <a:cs typeface="Arial"/>
              </a:rPr>
              <a:t>1-</a:t>
            </a:r>
            <a:r>
              <a:rPr lang="en-US" sz="2800" dirty="0">
                <a:latin typeface="Times New Roman"/>
                <a:ea typeface="Calibri"/>
                <a:cs typeface="Arial"/>
              </a:rPr>
              <a:t>The pulse is weak and irregular in the presence of atrial fibrillation (caused by strain on the atrium).</a:t>
            </a:r>
            <a:endParaRPr lang="en-US" sz="2000" dirty="0">
              <a:ea typeface="Calibri"/>
              <a:cs typeface="Arial"/>
            </a:endParaRPr>
          </a:p>
          <a:p>
            <a:pPr>
              <a:lnSpc>
                <a:spcPct val="107000"/>
              </a:lnSpc>
              <a:spcAft>
                <a:spcPts val="800"/>
              </a:spcAft>
            </a:pPr>
            <a:r>
              <a:rPr lang="en-US" sz="2800" b="1" dirty="0">
                <a:latin typeface="Times New Roman"/>
                <a:ea typeface="Calibri"/>
                <a:cs typeface="Arial"/>
              </a:rPr>
              <a:t>2-</a:t>
            </a:r>
            <a:r>
              <a:rPr lang="en-US" sz="2800" dirty="0">
                <a:latin typeface="Times New Roman"/>
                <a:ea typeface="Calibri"/>
                <a:cs typeface="Arial"/>
              </a:rPr>
              <a:t>A low-pitched, rumbling diastolic murmur is </a:t>
            </a:r>
            <a:r>
              <a:rPr lang="en-US" sz="2800" dirty="0" smtClean="0">
                <a:latin typeface="Times New Roman"/>
                <a:ea typeface="Calibri"/>
                <a:cs typeface="Arial"/>
              </a:rPr>
              <a:t>heard </a:t>
            </a:r>
            <a:r>
              <a:rPr lang="en-US" sz="2800" dirty="0">
                <a:latin typeface="Times New Roman"/>
                <a:ea typeface="Calibri"/>
                <a:cs typeface="Arial"/>
              </a:rPr>
              <a:t>at the apex and the patient may have signs or symptoms of heart failure</a:t>
            </a:r>
            <a:r>
              <a:rPr lang="en-US" sz="2800" b="1" dirty="0">
                <a:latin typeface="Times New Roman"/>
                <a:ea typeface="Calibri"/>
                <a:cs typeface="Arial"/>
              </a:rPr>
              <a:t>.</a:t>
            </a:r>
            <a:endParaRPr lang="en-US" sz="2000" dirty="0">
              <a:ea typeface="Calibri"/>
              <a:cs typeface="Arial"/>
            </a:endParaRPr>
          </a:p>
          <a:p>
            <a:pPr>
              <a:lnSpc>
                <a:spcPct val="107000"/>
              </a:lnSpc>
              <a:spcAft>
                <a:spcPts val="800"/>
              </a:spcAft>
            </a:pPr>
            <a:r>
              <a:rPr lang="en-US" sz="2800" b="1" dirty="0">
                <a:latin typeface="Times New Roman"/>
                <a:ea typeface="Calibri"/>
                <a:cs typeface="Arial"/>
              </a:rPr>
              <a:t>3</a:t>
            </a:r>
            <a:r>
              <a:rPr lang="en-US" sz="2800" dirty="0">
                <a:latin typeface="Times New Roman"/>
                <a:ea typeface="Calibri"/>
                <a:cs typeface="Arial"/>
              </a:rPr>
              <a:t>-Echocardiography is used to diagnose and quantify the severity of mitral stenosis. </a:t>
            </a:r>
            <a:endParaRPr lang="en-US" sz="2000" dirty="0">
              <a:ea typeface="Calibri"/>
              <a:cs typeface="Arial"/>
            </a:endParaRPr>
          </a:p>
          <a:p>
            <a:pPr>
              <a:lnSpc>
                <a:spcPct val="107000"/>
              </a:lnSpc>
              <a:spcAft>
                <a:spcPts val="800"/>
              </a:spcAft>
            </a:pPr>
            <a:r>
              <a:rPr lang="en-US" sz="2800" b="1" dirty="0">
                <a:latin typeface="Times New Roman"/>
                <a:ea typeface="Calibri"/>
              </a:rPr>
              <a:t>4-</a:t>
            </a:r>
            <a:r>
              <a:rPr lang="en-US" sz="2800" dirty="0">
                <a:latin typeface="Times New Roman"/>
                <a:ea typeface="Calibri"/>
              </a:rPr>
              <a:t>Electrocardiography (ECG), exercise testing, and cardiac catheterization with angiography may be used to help determine the </a:t>
            </a:r>
            <a:r>
              <a:rPr lang="en-US" sz="2800" dirty="0">
                <a:latin typeface="Times New Roman"/>
                <a:ea typeface="Calibri"/>
                <a:cs typeface="Arial"/>
              </a:rPr>
              <a:t>severity of mitral </a:t>
            </a:r>
            <a:r>
              <a:rPr lang="en-US" sz="2800" dirty="0" smtClean="0">
                <a:latin typeface="Times New Roman"/>
                <a:ea typeface="Calibri"/>
                <a:cs typeface="Arial"/>
              </a:rPr>
              <a:t>stenosis</a:t>
            </a:r>
            <a:r>
              <a:rPr lang="en-US" sz="2800" dirty="0">
                <a:latin typeface="Times New Roman"/>
                <a:ea typeface="Calibri"/>
                <a:cs typeface="Arial"/>
              </a:rPr>
              <a:t>.</a:t>
            </a:r>
            <a:endParaRPr lang="en-US" sz="2000" dirty="0">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416460" y="320610"/>
            <a:ext cx="10932459" cy="5771708"/>
          </a:xfrm>
          <a:prstGeom prst="rect">
            <a:avLst/>
          </a:prstGeom>
        </p:spPr>
        <p:txBody>
          <a:bodyPr wrap="square">
            <a:spAutoFit/>
          </a:bodyPr>
          <a:lstStyle/>
          <a:p>
            <a:pPr algn="ctr">
              <a:lnSpc>
                <a:spcPct val="107000"/>
              </a:lnSpc>
              <a:spcAft>
                <a:spcPts val="800"/>
              </a:spcAft>
            </a:pPr>
            <a:r>
              <a:rPr lang="en-US" sz="3600" b="1" u="sng" dirty="0">
                <a:latin typeface="Times New Roman"/>
                <a:ea typeface="Calibri"/>
                <a:cs typeface="Arial"/>
              </a:rPr>
              <a:t>Medical Management</a:t>
            </a:r>
            <a:endParaRPr lang="en-US" sz="2400" b="1" u="sng" dirty="0">
              <a:ea typeface="Calibri"/>
              <a:cs typeface="Arial"/>
            </a:endParaRPr>
          </a:p>
          <a:p>
            <a:pPr>
              <a:lnSpc>
                <a:spcPct val="107000"/>
              </a:lnSpc>
              <a:spcAft>
                <a:spcPts val="800"/>
              </a:spcAft>
            </a:pPr>
            <a:r>
              <a:rPr lang="en-US" sz="2800" b="1" dirty="0">
                <a:latin typeface="Times New Roman"/>
                <a:ea typeface="Calibri"/>
                <a:cs typeface="Arial"/>
              </a:rPr>
              <a:t>1-</a:t>
            </a:r>
            <a:r>
              <a:rPr lang="en-US" sz="2800" dirty="0">
                <a:latin typeface="Times New Roman"/>
                <a:ea typeface="Calibri"/>
                <a:cs typeface="Arial"/>
              </a:rPr>
              <a:t>Patients with mitral stenosis may benefit from anticoagulants to decrease the risk of developing atrial thrombus and may require treatment for angina.</a:t>
            </a:r>
            <a:endParaRPr lang="en-US" sz="2000" dirty="0">
              <a:ea typeface="Calibri"/>
              <a:cs typeface="Arial"/>
            </a:endParaRPr>
          </a:p>
          <a:p>
            <a:pPr>
              <a:lnSpc>
                <a:spcPct val="107000"/>
              </a:lnSpc>
              <a:spcAft>
                <a:spcPts val="800"/>
              </a:spcAft>
            </a:pPr>
            <a:r>
              <a:rPr lang="en-US" sz="2800" b="1" dirty="0">
                <a:latin typeface="Times New Roman"/>
                <a:ea typeface="Calibri"/>
                <a:cs typeface="Arial"/>
              </a:rPr>
              <a:t>2-</a:t>
            </a:r>
            <a:r>
              <a:rPr lang="en-US" sz="2800" dirty="0">
                <a:latin typeface="Times New Roman"/>
                <a:ea typeface="Calibri"/>
                <a:cs typeface="Arial"/>
              </a:rPr>
              <a:t>If atrial </a:t>
            </a:r>
            <a:r>
              <a:rPr lang="en-US" sz="2800" dirty="0" smtClean="0">
                <a:latin typeface="Times New Roman"/>
                <a:ea typeface="Calibri"/>
                <a:cs typeface="Arial"/>
              </a:rPr>
              <a:t>fibrillation develops, </a:t>
            </a:r>
            <a:r>
              <a:rPr lang="en-US" sz="2800" dirty="0" err="1" smtClean="0">
                <a:latin typeface="Times New Roman"/>
                <a:ea typeface="Calibri"/>
                <a:cs typeface="Arial"/>
              </a:rPr>
              <a:t>cardioversion</a:t>
            </a:r>
            <a:r>
              <a:rPr lang="en-US" sz="2800" dirty="0" smtClean="0">
                <a:latin typeface="Times New Roman"/>
                <a:ea typeface="Calibri"/>
                <a:cs typeface="Arial"/>
              </a:rPr>
              <a:t> </a:t>
            </a:r>
            <a:r>
              <a:rPr lang="en-US" sz="2800" dirty="0">
                <a:latin typeface="Times New Roman"/>
                <a:ea typeface="Calibri"/>
                <a:cs typeface="Arial"/>
              </a:rPr>
              <a:t>is attempted to restore normal sinus rhythm. If unsuccessful, the ventricular rate is controlled with </a:t>
            </a:r>
            <a:r>
              <a:rPr lang="en-US" sz="2800" dirty="0" smtClean="0">
                <a:latin typeface="Times New Roman"/>
                <a:ea typeface="Calibri"/>
                <a:cs typeface="Arial"/>
              </a:rPr>
              <a:t>beta blockers</a:t>
            </a:r>
            <a:r>
              <a:rPr lang="en-US" sz="2800" dirty="0">
                <a:latin typeface="Times New Roman"/>
                <a:ea typeface="Calibri"/>
                <a:cs typeface="Arial"/>
              </a:rPr>
              <a:t>, digoxin, or calcium channel blockers.</a:t>
            </a:r>
            <a:endParaRPr lang="en-US" sz="2000" dirty="0">
              <a:ea typeface="Calibri"/>
              <a:cs typeface="Arial"/>
            </a:endParaRPr>
          </a:p>
          <a:p>
            <a:pPr>
              <a:lnSpc>
                <a:spcPct val="107000"/>
              </a:lnSpc>
              <a:spcAft>
                <a:spcPts val="800"/>
              </a:spcAft>
            </a:pPr>
            <a:r>
              <a:rPr lang="en-US" sz="2800" b="1" dirty="0">
                <a:latin typeface="Times New Roman"/>
                <a:ea typeface="Calibri"/>
                <a:cs typeface="Arial"/>
              </a:rPr>
              <a:t>3-</a:t>
            </a:r>
            <a:r>
              <a:rPr lang="en-US" sz="2800" dirty="0">
                <a:latin typeface="Times New Roman"/>
                <a:ea typeface="Calibri"/>
                <a:cs typeface="Arial"/>
              </a:rPr>
              <a:t>Surgical intervention consists of </a:t>
            </a:r>
            <a:r>
              <a:rPr lang="en-US" sz="2800" dirty="0" err="1">
                <a:latin typeface="Times New Roman"/>
                <a:ea typeface="Calibri"/>
                <a:cs typeface="Arial"/>
              </a:rPr>
              <a:t>valvuloplasty</a:t>
            </a:r>
            <a:r>
              <a:rPr lang="en-US" sz="2800" dirty="0">
                <a:latin typeface="Times New Roman"/>
                <a:ea typeface="Calibri"/>
                <a:cs typeface="Arial"/>
              </a:rPr>
              <a:t>, usually a </a:t>
            </a:r>
            <a:r>
              <a:rPr lang="en-US" sz="2800" dirty="0" err="1">
                <a:latin typeface="Times New Roman"/>
                <a:ea typeface="Calibri"/>
                <a:cs typeface="Arial"/>
              </a:rPr>
              <a:t>commissurotomy</a:t>
            </a:r>
            <a:r>
              <a:rPr lang="en-US" sz="2800" dirty="0">
                <a:latin typeface="Times New Roman"/>
                <a:ea typeface="Calibri"/>
                <a:cs typeface="Arial"/>
              </a:rPr>
              <a:t> to open or rupture the fused commissures of the valve.</a:t>
            </a:r>
            <a:endParaRPr lang="en-US" sz="2000" dirty="0">
              <a:ea typeface="Calibri"/>
              <a:cs typeface="Arial"/>
            </a:endParaRPr>
          </a:p>
          <a:p>
            <a:pPr>
              <a:lnSpc>
                <a:spcPct val="107000"/>
              </a:lnSpc>
              <a:spcAft>
                <a:spcPts val="800"/>
              </a:spcAft>
            </a:pPr>
            <a:r>
              <a:rPr lang="en-US" sz="2800" b="1" dirty="0">
                <a:latin typeface="Times New Roman"/>
                <a:ea typeface="Calibri"/>
                <a:cs typeface="Arial"/>
              </a:rPr>
              <a:t>4-</a:t>
            </a:r>
            <a:r>
              <a:rPr lang="en-US" sz="2800" dirty="0">
                <a:latin typeface="Times New Roman"/>
                <a:ea typeface="Calibri"/>
                <a:cs typeface="Arial"/>
              </a:rPr>
              <a:t> Percutaneous </a:t>
            </a:r>
            <a:r>
              <a:rPr lang="en-US" sz="2800" dirty="0" err="1">
                <a:latin typeface="Times New Roman"/>
                <a:ea typeface="Calibri"/>
                <a:cs typeface="Arial"/>
              </a:rPr>
              <a:t>transluminal</a:t>
            </a:r>
            <a:r>
              <a:rPr lang="en-US" sz="2800" dirty="0">
                <a:latin typeface="Times New Roman"/>
                <a:ea typeface="Calibri"/>
                <a:cs typeface="Arial"/>
              </a:rPr>
              <a:t> </a:t>
            </a:r>
            <a:r>
              <a:rPr lang="en-US" sz="2800" dirty="0" err="1">
                <a:latin typeface="Times New Roman"/>
                <a:ea typeface="Calibri"/>
                <a:cs typeface="Arial"/>
              </a:rPr>
              <a:t>valvuloplasty</a:t>
            </a:r>
            <a:r>
              <a:rPr lang="en-US" sz="2800" dirty="0">
                <a:latin typeface="Times New Roman"/>
                <a:ea typeface="Calibri"/>
                <a:cs typeface="Arial"/>
              </a:rPr>
              <a:t> or valve replacement may be performed.</a:t>
            </a:r>
            <a:endParaRPr lang="en-US" sz="2000" dirty="0">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مستطيل 3"/>
          <p:cNvSpPr/>
          <p:nvPr/>
        </p:nvSpPr>
        <p:spPr>
          <a:xfrm>
            <a:off x="174813" y="279528"/>
            <a:ext cx="11644654" cy="5570756"/>
          </a:xfrm>
          <a:prstGeom prst="rect">
            <a:avLst/>
          </a:prstGeom>
        </p:spPr>
        <p:txBody>
          <a:bodyPr wrap="square">
            <a:spAutoFit/>
          </a:bodyPr>
          <a:lstStyle/>
          <a:p>
            <a:pPr algn="ctr"/>
            <a:r>
              <a:rPr lang="en-US" sz="4400" b="1" dirty="0" smtClean="0">
                <a:solidFill>
                  <a:srgbClr val="111111"/>
                </a:solidFill>
                <a:latin typeface="Cambria" pitchFamily="18" charset="0"/>
              </a:rPr>
              <a:t>Complications</a:t>
            </a:r>
          </a:p>
          <a:p>
            <a:pPr algn="ctr"/>
            <a:endParaRPr lang="en-US" sz="2400" b="1" dirty="0">
              <a:solidFill>
                <a:srgbClr val="111111"/>
              </a:solidFill>
              <a:latin typeface="Cambria" pitchFamily="18" charset="0"/>
            </a:endParaRPr>
          </a:p>
          <a:p>
            <a:pPr>
              <a:buFont typeface="Arial"/>
              <a:buChar char="•"/>
            </a:pPr>
            <a:r>
              <a:rPr lang="en-US" sz="2400" b="1" dirty="0" smtClean="0">
                <a:solidFill>
                  <a:srgbClr val="111111"/>
                </a:solidFill>
                <a:latin typeface="Cambria" pitchFamily="18" charset="0"/>
              </a:rPr>
              <a:t>High blood pressure in the lung arteries (pulmonary hypertension).</a:t>
            </a:r>
            <a:r>
              <a:rPr lang="en-US" sz="2400" dirty="0" smtClean="0">
                <a:solidFill>
                  <a:srgbClr val="111111"/>
                </a:solidFill>
                <a:latin typeface="Cambria" pitchFamily="18" charset="0"/>
              </a:rPr>
              <a:t> Increased pressure in the arteries that carry blood from heart to lungs (pulmonary arteries) causes heart to work harder.</a:t>
            </a:r>
          </a:p>
          <a:p>
            <a:endParaRPr lang="en-US" sz="2400" dirty="0" smtClean="0">
              <a:solidFill>
                <a:srgbClr val="111111"/>
              </a:solidFill>
              <a:latin typeface="Cambria" pitchFamily="18" charset="0"/>
            </a:endParaRPr>
          </a:p>
          <a:p>
            <a:pPr>
              <a:buFont typeface="Arial"/>
              <a:buChar char="•"/>
            </a:pPr>
            <a:r>
              <a:rPr lang="en-US" sz="2400" b="1" dirty="0" smtClean="0">
                <a:solidFill>
                  <a:srgbClr val="111111"/>
                </a:solidFill>
                <a:latin typeface="Cambria" pitchFamily="18" charset="0"/>
              </a:rPr>
              <a:t>Heart failure.</a:t>
            </a:r>
            <a:r>
              <a:rPr lang="en-US" sz="2400" dirty="0" smtClean="0">
                <a:solidFill>
                  <a:srgbClr val="111111"/>
                </a:solidFill>
                <a:latin typeface="Cambria" pitchFamily="18" charset="0"/>
              </a:rPr>
              <a:t> A narrowed mitral valve interferes with blood flow. As a result, pressure may increase in lungs, leading to fluid buildup. The fluid buildup strains the right side of the heart, leading to right heart failure.</a:t>
            </a:r>
          </a:p>
          <a:p>
            <a:endParaRPr lang="en-US" sz="2400" dirty="0" smtClean="0">
              <a:solidFill>
                <a:srgbClr val="111111"/>
              </a:solidFill>
              <a:latin typeface="Cambria" pitchFamily="18" charset="0"/>
            </a:endParaRPr>
          </a:p>
          <a:p>
            <a:pPr>
              <a:buFont typeface="Arial"/>
              <a:buChar char="•"/>
            </a:pPr>
            <a:r>
              <a:rPr lang="en-US" sz="2400" b="1" dirty="0" smtClean="0">
                <a:solidFill>
                  <a:srgbClr val="111111"/>
                </a:solidFill>
                <a:latin typeface="Cambria" pitchFamily="18" charset="0"/>
              </a:rPr>
              <a:t>Fluid </a:t>
            </a:r>
            <a:r>
              <a:rPr lang="en-US" sz="2400" b="1" dirty="0">
                <a:solidFill>
                  <a:srgbClr val="111111"/>
                </a:solidFill>
                <a:latin typeface="Cambria" pitchFamily="18" charset="0"/>
              </a:rPr>
              <a:t>in the lungs (pulmonary </a:t>
            </a:r>
            <a:r>
              <a:rPr lang="en-US" sz="2400" b="1" dirty="0" smtClean="0">
                <a:solidFill>
                  <a:srgbClr val="111111"/>
                </a:solidFill>
                <a:latin typeface="Cambria" pitchFamily="18" charset="0"/>
              </a:rPr>
              <a:t>edema).</a:t>
            </a:r>
            <a:r>
              <a:rPr lang="en-US" sz="2400" dirty="0" smtClean="0">
                <a:solidFill>
                  <a:srgbClr val="111111"/>
                </a:solidFill>
                <a:latin typeface="Cambria" pitchFamily="18" charset="0"/>
              </a:rPr>
              <a:t> </a:t>
            </a:r>
          </a:p>
          <a:p>
            <a:endParaRPr lang="en-US" sz="2400" dirty="0" smtClean="0">
              <a:solidFill>
                <a:srgbClr val="111111"/>
              </a:solidFill>
              <a:latin typeface="Cambria" pitchFamily="18" charset="0"/>
            </a:endParaRPr>
          </a:p>
          <a:p>
            <a:pPr>
              <a:buFont typeface="Arial"/>
              <a:buChar char="•"/>
            </a:pPr>
            <a:r>
              <a:rPr lang="en-US" sz="2400" b="1" dirty="0" smtClean="0">
                <a:solidFill>
                  <a:srgbClr val="111111"/>
                </a:solidFill>
                <a:latin typeface="Cambria" pitchFamily="18" charset="0"/>
              </a:rPr>
              <a:t>Heart </a:t>
            </a:r>
            <a:r>
              <a:rPr lang="en-US" sz="2400" b="1" dirty="0">
                <a:solidFill>
                  <a:srgbClr val="111111"/>
                </a:solidFill>
                <a:latin typeface="Cambria" pitchFamily="18" charset="0"/>
              </a:rPr>
              <a:t>enlargement.</a:t>
            </a:r>
            <a:r>
              <a:rPr lang="en-US" sz="2400" dirty="0">
                <a:solidFill>
                  <a:srgbClr val="111111"/>
                </a:solidFill>
                <a:latin typeface="Cambria" pitchFamily="18" charset="0"/>
              </a:rPr>
              <a:t> The pressure buildup of mitral valve stenosis results in enlargement of </a:t>
            </a:r>
            <a:r>
              <a:rPr lang="en-US" sz="2400" dirty="0" smtClean="0">
                <a:solidFill>
                  <a:srgbClr val="111111"/>
                </a:solidFill>
                <a:latin typeface="Cambria" pitchFamily="18" charset="0"/>
              </a:rPr>
              <a:t>heart's </a:t>
            </a:r>
            <a:r>
              <a:rPr lang="en-US" sz="2400" dirty="0">
                <a:solidFill>
                  <a:srgbClr val="111111"/>
                </a:solidFill>
                <a:latin typeface="Cambria" pitchFamily="18" charset="0"/>
              </a:rPr>
              <a:t>upper left chamber (atrium</a:t>
            </a:r>
            <a:r>
              <a:rPr lang="en-US" sz="2400" dirty="0" smtClean="0">
                <a:solidFill>
                  <a:srgbClr val="111111"/>
                </a:solidFill>
                <a:latin typeface="Cambria" pitchFamily="18" charset="0"/>
              </a:rPr>
              <a:t>).</a:t>
            </a:r>
          </a:p>
        </p:txBody>
      </p:sp>
    </p:spTree>
    <p:extLst>
      <p:ext uri="{BB962C8B-B14F-4D97-AF65-F5344CB8AC3E}">
        <p14:creationId xmlns:p14="http://schemas.microsoft.com/office/powerpoint/2010/main" val="2607844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مستطيل 3"/>
          <p:cNvSpPr/>
          <p:nvPr/>
        </p:nvSpPr>
        <p:spPr>
          <a:xfrm>
            <a:off x="174813" y="279528"/>
            <a:ext cx="11644654" cy="4093428"/>
          </a:xfrm>
          <a:prstGeom prst="rect">
            <a:avLst/>
          </a:prstGeom>
        </p:spPr>
        <p:txBody>
          <a:bodyPr wrap="square">
            <a:spAutoFit/>
          </a:bodyPr>
          <a:lstStyle/>
          <a:p>
            <a:pPr algn="ctr"/>
            <a:r>
              <a:rPr lang="en-US" sz="4400" b="1" dirty="0" smtClean="0">
                <a:solidFill>
                  <a:srgbClr val="111111"/>
                </a:solidFill>
                <a:latin typeface="Cambria" pitchFamily="18" charset="0"/>
              </a:rPr>
              <a:t>Complications</a:t>
            </a:r>
          </a:p>
          <a:p>
            <a:pPr algn="ctr"/>
            <a:endParaRPr lang="en-US" sz="2400" b="1" dirty="0">
              <a:solidFill>
                <a:srgbClr val="111111"/>
              </a:solidFill>
              <a:latin typeface="Cambria" pitchFamily="18" charset="0"/>
            </a:endParaRPr>
          </a:p>
          <a:p>
            <a:pPr>
              <a:buFont typeface="Arial"/>
              <a:buChar char="•"/>
            </a:pPr>
            <a:endParaRPr lang="en-US" sz="2400" dirty="0">
              <a:solidFill>
                <a:srgbClr val="111111"/>
              </a:solidFill>
              <a:latin typeface="Cambria" pitchFamily="18" charset="0"/>
            </a:endParaRPr>
          </a:p>
          <a:p>
            <a:pPr>
              <a:buFont typeface="Arial"/>
              <a:buChar char="•"/>
            </a:pPr>
            <a:r>
              <a:rPr lang="en-US" sz="2400" b="1" dirty="0">
                <a:solidFill>
                  <a:srgbClr val="111111"/>
                </a:solidFill>
                <a:latin typeface="Cambria" pitchFamily="18" charset="0"/>
              </a:rPr>
              <a:t>Atrial fibrillation.</a:t>
            </a:r>
            <a:r>
              <a:rPr lang="en-US" sz="2400" dirty="0">
                <a:solidFill>
                  <a:srgbClr val="111111"/>
                </a:solidFill>
                <a:latin typeface="Cambria" pitchFamily="18" charset="0"/>
              </a:rPr>
              <a:t> </a:t>
            </a:r>
            <a:r>
              <a:rPr lang="en-US" sz="2400" dirty="0">
                <a:solidFill>
                  <a:srgbClr val="111111"/>
                </a:solidFill>
                <a:latin typeface="Cambria" pitchFamily="18" charset="0"/>
              </a:rPr>
              <a:t>The stretching and enlargement of </a:t>
            </a:r>
            <a:r>
              <a:rPr lang="en-US" sz="2400" dirty="0" smtClean="0">
                <a:solidFill>
                  <a:srgbClr val="111111"/>
                </a:solidFill>
                <a:latin typeface="Cambria" pitchFamily="18" charset="0"/>
              </a:rPr>
              <a:t>left </a:t>
            </a:r>
            <a:r>
              <a:rPr lang="en-US" sz="2400" dirty="0">
                <a:solidFill>
                  <a:srgbClr val="111111"/>
                </a:solidFill>
                <a:latin typeface="Cambria" pitchFamily="18" charset="0"/>
              </a:rPr>
              <a:t>atrium may lead to </a:t>
            </a:r>
            <a:r>
              <a:rPr lang="en-US" sz="2400" dirty="0" smtClean="0">
                <a:solidFill>
                  <a:srgbClr val="111111"/>
                </a:solidFill>
                <a:latin typeface="Cambria" pitchFamily="18" charset="0"/>
              </a:rPr>
              <a:t>rhythm </a:t>
            </a:r>
            <a:r>
              <a:rPr lang="en-US" sz="2400" dirty="0">
                <a:solidFill>
                  <a:srgbClr val="111111"/>
                </a:solidFill>
                <a:latin typeface="Cambria" pitchFamily="18" charset="0"/>
              </a:rPr>
              <a:t>problem in which the upper chambers of </a:t>
            </a:r>
            <a:r>
              <a:rPr lang="en-US" sz="2400" dirty="0" smtClean="0">
                <a:solidFill>
                  <a:srgbClr val="111111"/>
                </a:solidFill>
                <a:latin typeface="Cambria" pitchFamily="18" charset="0"/>
              </a:rPr>
              <a:t>heart </a:t>
            </a:r>
            <a:r>
              <a:rPr lang="en-US" sz="2400" dirty="0">
                <a:solidFill>
                  <a:srgbClr val="111111"/>
                </a:solidFill>
                <a:latin typeface="Cambria" pitchFamily="18" charset="0"/>
              </a:rPr>
              <a:t>beat </a:t>
            </a:r>
            <a:r>
              <a:rPr lang="en-US" sz="2400" dirty="0" smtClean="0">
                <a:solidFill>
                  <a:srgbClr val="111111"/>
                </a:solidFill>
                <a:latin typeface="Cambria" pitchFamily="18" charset="0"/>
              </a:rPr>
              <a:t>too </a:t>
            </a:r>
            <a:r>
              <a:rPr lang="en-US" sz="2400" dirty="0">
                <a:solidFill>
                  <a:srgbClr val="111111"/>
                </a:solidFill>
                <a:latin typeface="Cambria" pitchFamily="18" charset="0"/>
              </a:rPr>
              <a:t>quickly</a:t>
            </a:r>
            <a:r>
              <a:rPr lang="en-US" sz="2400" dirty="0" smtClean="0">
                <a:solidFill>
                  <a:srgbClr val="111111"/>
                </a:solidFill>
                <a:latin typeface="Cambria" pitchFamily="18" charset="0"/>
              </a:rPr>
              <a:t>.</a:t>
            </a:r>
          </a:p>
          <a:p>
            <a:pPr>
              <a:buFont typeface="Arial"/>
              <a:buChar char="•"/>
            </a:pPr>
            <a:endParaRPr lang="en-US" sz="2400" dirty="0">
              <a:solidFill>
                <a:srgbClr val="111111"/>
              </a:solidFill>
              <a:latin typeface="Cambria" pitchFamily="18" charset="0"/>
            </a:endParaRPr>
          </a:p>
          <a:p>
            <a:pPr>
              <a:buFont typeface="Arial"/>
              <a:buChar char="•"/>
            </a:pPr>
            <a:endParaRPr lang="en-US" sz="2400" dirty="0">
              <a:solidFill>
                <a:srgbClr val="111111"/>
              </a:solidFill>
              <a:latin typeface="Cambria" pitchFamily="18" charset="0"/>
            </a:endParaRPr>
          </a:p>
          <a:p>
            <a:pPr>
              <a:buFont typeface="Arial"/>
              <a:buChar char="•"/>
            </a:pPr>
            <a:r>
              <a:rPr lang="en-US" sz="2400" b="1" dirty="0">
                <a:solidFill>
                  <a:srgbClr val="111111"/>
                </a:solidFill>
                <a:latin typeface="Cambria" pitchFamily="18" charset="0"/>
              </a:rPr>
              <a:t>Blood clots.</a:t>
            </a:r>
            <a:r>
              <a:rPr lang="en-US" sz="2400" dirty="0">
                <a:solidFill>
                  <a:srgbClr val="111111"/>
                </a:solidFill>
                <a:latin typeface="Cambria" pitchFamily="18" charset="0"/>
              </a:rPr>
              <a:t> Untreated atrial fibrillation can cause blood clots to form in the upper left chamber of </a:t>
            </a:r>
            <a:r>
              <a:rPr lang="en-US" sz="2400" dirty="0" smtClean="0">
                <a:solidFill>
                  <a:srgbClr val="111111"/>
                </a:solidFill>
                <a:latin typeface="Cambria" pitchFamily="18" charset="0"/>
              </a:rPr>
              <a:t>heart</a:t>
            </a:r>
            <a:r>
              <a:rPr lang="en-US" sz="2400" dirty="0">
                <a:solidFill>
                  <a:srgbClr val="111111"/>
                </a:solidFill>
                <a:latin typeface="Cambria" pitchFamily="18" charset="0"/>
              </a:rPr>
              <a:t>. Blood clots from </a:t>
            </a:r>
            <a:r>
              <a:rPr lang="en-US" sz="2400" dirty="0" smtClean="0">
                <a:solidFill>
                  <a:srgbClr val="111111"/>
                </a:solidFill>
                <a:latin typeface="Cambria" pitchFamily="18" charset="0"/>
              </a:rPr>
              <a:t>heart </a:t>
            </a:r>
            <a:r>
              <a:rPr lang="en-US" sz="2400" dirty="0">
                <a:solidFill>
                  <a:srgbClr val="111111"/>
                </a:solidFill>
                <a:latin typeface="Cambria" pitchFamily="18" charset="0"/>
              </a:rPr>
              <a:t>can break loose and travel to other parts of </a:t>
            </a:r>
            <a:r>
              <a:rPr lang="en-US" sz="2400" dirty="0" smtClean="0">
                <a:solidFill>
                  <a:srgbClr val="111111"/>
                </a:solidFill>
                <a:latin typeface="Cambria" pitchFamily="18" charset="0"/>
              </a:rPr>
              <a:t>body</a:t>
            </a:r>
            <a:r>
              <a:rPr lang="en-US" sz="2400" dirty="0">
                <a:solidFill>
                  <a:srgbClr val="111111"/>
                </a:solidFill>
                <a:latin typeface="Cambria" pitchFamily="18" charset="0"/>
              </a:rPr>
              <a:t>, causing serious problems, such as a stroke if a clot blocks a blood vessel in </a:t>
            </a:r>
            <a:r>
              <a:rPr lang="en-US" sz="2400" dirty="0" smtClean="0">
                <a:solidFill>
                  <a:srgbClr val="111111"/>
                </a:solidFill>
                <a:latin typeface="Cambria" pitchFamily="18" charset="0"/>
              </a:rPr>
              <a:t>brain</a:t>
            </a:r>
            <a:r>
              <a:rPr lang="en-US" sz="2400" dirty="0">
                <a:solidFill>
                  <a:srgbClr val="111111"/>
                </a:solidFill>
                <a:latin typeface="Cambria" pitchFamily="18" charset="0"/>
              </a:rPr>
              <a:t>.</a:t>
            </a:r>
          </a:p>
        </p:txBody>
      </p:sp>
    </p:spTree>
    <p:extLst>
      <p:ext uri="{BB962C8B-B14F-4D97-AF65-F5344CB8AC3E}">
        <p14:creationId xmlns:p14="http://schemas.microsoft.com/office/powerpoint/2010/main" val="183877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534361" y="193699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304799" y="271375"/>
            <a:ext cx="11676530" cy="5563959"/>
          </a:xfrm>
          <a:prstGeom prst="rect">
            <a:avLst/>
          </a:prstGeom>
        </p:spPr>
        <p:txBody>
          <a:bodyPr wrap="square">
            <a:spAutoFit/>
          </a:bodyPr>
          <a:lstStyle/>
          <a:p>
            <a:pPr algn="ctr">
              <a:lnSpc>
                <a:spcPct val="107000"/>
              </a:lnSpc>
              <a:spcAft>
                <a:spcPts val="800"/>
              </a:spcAft>
            </a:pPr>
            <a:r>
              <a:rPr lang="en-US" sz="3600" b="1" u="sng" dirty="0">
                <a:latin typeface="Times New Roman"/>
                <a:ea typeface="Calibri"/>
                <a:cs typeface="Arial"/>
              </a:rPr>
              <a:t>Aortic </a:t>
            </a:r>
            <a:r>
              <a:rPr lang="en-US" sz="3600" b="1" u="sng" dirty="0" smtClean="0">
                <a:latin typeface="Times New Roman"/>
                <a:ea typeface="Calibri"/>
                <a:cs typeface="Arial"/>
              </a:rPr>
              <a:t>Regurgitation</a:t>
            </a:r>
          </a:p>
          <a:p>
            <a:pPr>
              <a:lnSpc>
                <a:spcPct val="107000"/>
              </a:lnSpc>
              <a:spcAft>
                <a:spcPts val="800"/>
              </a:spcAft>
            </a:pPr>
            <a:endParaRPr lang="en-US" dirty="0">
              <a:ea typeface="Calibri"/>
              <a:cs typeface="Arial"/>
            </a:endParaRPr>
          </a:p>
          <a:p>
            <a:pPr>
              <a:lnSpc>
                <a:spcPct val="107000"/>
              </a:lnSpc>
              <a:spcAft>
                <a:spcPts val="800"/>
              </a:spcAft>
            </a:pPr>
            <a:r>
              <a:rPr lang="en-US" sz="2400" dirty="0">
                <a:latin typeface="Times New Roman"/>
                <a:ea typeface="Calibri"/>
                <a:cs typeface="Arial"/>
              </a:rPr>
              <a:t>Is flow of blood back into the left ventricle from </a:t>
            </a:r>
            <a:r>
              <a:rPr lang="en-US" sz="2400" dirty="0" smtClean="0">
                <a:latin typeface="Times New Roman"/>
                <a:ea typeface="Calibri"/>
                <a:cs typeface="Arial"/>
              </a:rPr>
              <a:t>the</a:t>
            </a:r>
          </a:p>
          <a:p>
            <a:pPr>
              <a:lnSpc>
                <a:spcPct val="107000"/>
              </a:lnSpc>
              <a:spcAft>
                <a:spcPts val="800"/>
              </a:spcAft>
            </a:pPr>
            <a:r>
              <a:rPr lang="en-US" sz="2400" dirty="0" smtClean="0">
                <a:latin typeface="Times New Roman"/>
                <a:ea typeface="Calibri"/>
                <a:cs typeface="Arial"/>
              </a:rPr>
              <a:t> </a:t>
            </a:r>
            <a:r>
              <a:rPr lang="en-US" sz="2400" dirty="0">
                <a:latin typeface="Times New Roman"/>
                <a:ea typeface="Calibri"/>
                <a:cs typeface="Arial"/>
              </a:rPr>
              <a:t>aorta during diastole. It may be caused by </a:t>
            </a:r>
            <a:endParaRPr lang="en-US" sz="2400" dirty="0" smtClean="0">
              <a:latin typeface="Times New Roman"/>
              <a:ea typeface="Calibri"/>
              <a:cs typeface="Arial"/>
            </a:endParaRPr>
          </a:p>
          <a:p>
            <a:pPr>
              <a:lnSpc>
                <a:spcPct val="107000"/>
              </a:lnSpc>
              <a:spcAft>
                <a:spcPts val="800"/>
              </a:spcAft>
            </a:pPr>
            <a:r>
              <a:rPr lang="en-US" sz="2400" dirty="0" smtClean="0">
                <a:latin typeface="Times New Roman"/>
                <a:ea typeface="Calibri"/>
                <a:cs typeface="Arial"/>
              </a:rPr>
              <a:t>inflammatory </a:t>
            </a:r>
            <a:r>
              <a:rPr lang="en-US" sz="2400" dirty="0">
                <a:latin typeface="Times New Roman"/>
                <a:ea typeface="Calibri"/>
                <a:cs typeface="Arial"/>
              </a:rPr>
              <a:t>lesions that deform aortic valve </a:t>
            </a:r>
            <a:endParaRPr lang="en-US" sz="2400" dirty="0" smtClean="0">
              <a:latin typeface="Times New Roman"/>
              <a:ea typeface="Calibri"/>
              <a:cs typeface="Arial"/>
            </a:endParaRPr>
          </a:p>
          <a:p>
            <a:pPr>
              <a:lnSpc>
                <a:spcPct val="107000"/>
              </a:lnSpc>
              <a:spcAft>
                <a:spcPts val="800"/>
              </a:spcAft>
            </a:pPr>
            <a:r>
              <a:rPr lang="en-US" sz="2400" dirty="0" smtClean="0">
                <a:latin typeface="Times New Roman"/>
                <a:ea typeface="Calibri"/>
                <a:cs typeface="Arial"/>
              </a:rPr>
              <a:t>leaflets </a:t>
            </a:r>
            <a:r>
              <a:rPr lang="en-US" sz="2400" dirty="0">
                <a:latin typeface="Times New Roman"/>
                <a:ea typeface="Calibri"/>
                <a:cs typeface="Arial"/>
              </a:rPr>
              <a:t>or dilation of the aorta, preventing </a:t>
            </a:r>
            <a:r>
              <a:rPr lang="en-US" sz="2400" dirty="0" smtClean="0">
                <a:latin typeface="Times New Roman"/>
                <a:ea typeface="Calibri"/>
                <a:cs typeface="Arial"/>
              </a:rPr>
              <a:t>complete</a:t>
            </a:r>
          </a:p>
          <a:p>
            <a:pPr>
              <a:lnSpc>
                <a:spcPct val="107000"/>
              </a:lnSpc>
              <a:spcAft>
                <a:spcPts val="800"/>
              </a:spcAft>
            </a:pPr>
            <a:r>
              <a:rPr lang="en-US" sz="2400" dirty="0" smtClean="0">
                <a:latin typeface="Times New Roman"/>
                <a:ea typeface="Calibri"/>
                <a:cs typeface="Arial"/>
              </a:rPr>
              <a:t> </a:t>
            </a:r>
            <a:r>
              <a:rPr lang="en-US" sz="2400" dirty="0">
                <a:latin typeface="Times New Roman"/>
                <a:ea typeface="Calibri"/>
                <a:cs typeface="Arial"/>
              </a:rPr>
              <a:t>closure of the aortic valve</a:t>
            </a:r>
            <a:r>
              <a:rPr lang="en-US" sz="2400" dirty="0" smtClean="0">
                <a:latin typeface="Times New Roman"/>
                <a:ea typeface="Calibri"/>
                <a:cs typeface="Arial"/>
              </a:rPr>
              <a:t>.</a:t>
            </a:r>
          </a:p>
          <a:p>
            <a:pPr>
              <a:lnSpc>
                <a:spcPct val="107000"/>
              </a:lnSpc>
              <a:spcAft>
                <a:spcPts val="800"/>
              </a:spcAft>
            </a:pPr>
            <a:r>
              <a:rPr lang="en-US" sz="2400" dirty="0" smtClean="0">
                <a:latin typeface="Times New Roman"/>
                <a:ea typeface="Calibri"/>
                <a:cs typeface="Arial"/>
              </a:rPr>
              <a:t> </a:t>
            </a:r>
            <a:r>
              <a:rPr lang="en-US" sz="2400" dirty="0">
                <a:latin typeface="Times New Roman"/>
                <a:ea typeface="Calibri"/>
                <a:cs typeface="Arial"/>
              </a:rPr>
              <a:t>This </a:t>
            </a:r>
            <a:r>
              <a:rPr lang="en-US" sz="2400" dirty="0" err="1">
                <a:latin typeface="Times New Roman"/>
                <a:ea typeface="Calibri"/>
                <a:cs typeface="Arial"/>
              </a:rPr>
              <a:t>valvular</a:t>
            </a:r>
            <a:r>
              <a:rPr lang="en-US" sz="2400" dirty="0">
                <a:latin typeface="Times New Roman"/>
                <a:ea typeface="Calibri"/>
                <a:cs typeface="Arial"/>
              </a:rPr>
              <a:t> defect also may result from </a:t>
            </a:r>
            <a:r>
              <a:rPr lang="en-US" sz="2400" dirty="0" smtClean="0">
                <a:latin typeface="Times New Roman"/>
                <a:ea typeface="Calibri"/>
                <a:cs typeface="Arial"/>
              </a:rPr>
              <a:t>infective</a:t>
            </a:r>
          </a:p>
          <a:p>
            <a:pPr>
              <a:lnSpc>
                <a:spcPct val="107000"/>
              </a:lnSpc>
              <a:spcAft>
                <a:spcPts val="800"/>
              </a:spcAft>
            </a:pPr>
            <a:r>
              <a:rPr lang="en-US" sz="2400" dirty="0" smtClean="0">
                <a:latin typeface="Times New Roman"/>
                <a:ea typeface="Calibri"/>
                <a:cs typeface="Arial"/>
              </a:rPr>
              <a:t> </a:t>
            </a:r>
            <a:r>
              <a:rPr lang="en-US" sz="2400" dirty="0">
                <a:latin typeface="Times New Roman"/>
                <a:ea typeface="Calibri"/>
                <a:cs typeface="Arial"/>
              </a:rPr>
              <a:t>or rheumatic endocarditis, </a:t>
            </a:r>
            <a:endParaRPr lang="en-US" sz="2400" dirty="0" smtClean="0">
              <a:latin typeface="Times New Roman"/>
              <a:ea typeface="Calibri"/>
              <a:cs typeface="Arial"/>
            </a:endParaRPr>
          </a:p>
          <a:p>
            <a:pPr>
              <a:lnSpc>
                <a:spcPct val="107000"/>
              </a:lnSpc>
              <a:spcAft>
                <a:spcPts val="800"/>
              </a:spcAft>
            </a:pPr>
            <a:r>
              <a:rPr lang="en-US" sz="2400" dirty="0" smtClean="0">
                <a:latin typeface="Times New Roman"/>
                <a:ea typeface="Calibri"/>
                <a:cs typeface="Arial"/>
              </a:rPr>
              <a:t>congenital </a:t>
            </a:r>
            <a:r>
              <a:rPr lang="en-US" sz="2400" dirty="0">
                <a:latin typeface="Times New Roman"/>
                <a:ea typeface="Calibri"/>
                <a:cs typeface="Arial"/>
              </a:rPr>
              <a:t>abnormalities, diseases such as </a:t>
            </a:r>
            <a:r>
              <a:rPr lang="en-US" sz="2400" dirty="0" smtClean="0">
                <a:latin typeface="Times New Roman"/>
                <a:ea typeface="Calibri"/>
                <a:cs typeface="Arial"/>
              </a:rPr>
              <a:t>syphilis, </a:t>
            </a:r>
            <a:r>
              <a:rPr lang="en-US" sz="2400" dirty="0">
                <a:latin typeface="Times New Roman"/>
                <a:ea typeface="Calibri"/>
                <a:cs typeface="Arial"/>
              </a:rPr>
              <a:t>blunt chest trauma</a:t>
            </a:r>
            <a:r>
              <a:rPr lang="en-US" sz="2400" dirty="0" smtClean="0">
                <a:latin typeface="Times New Roman"/>
                <a:ea typeface="Calibri"/>
                <a:cs typeface="Arial"/>
              </a:rPr>
              <a:t>,</a:t>
            </a:r>
          </a:p>
          <a:p>
            <a:pPr>
              <a:lnSpc>
                <a:spcPct val="107000"/>
              </a:lnSpc>
              <a:spcAft>
                <a:spcPts val="800"/>
              </a:spcAft>
            </a:pPr>
            <a:r>
              <a:rPr lang="en-US" sz="2400" dirty="0" smtClean="0">
                <a:latin typeface="Times New Roman"/>
                <a:ea typeface="Calibri"/>
                <a:cs typeface="Arial"/>
              </a:rPr>
              <a:t> </a:t>
            </a:r>
            <a:r>
              <a:rPr lang="en-US" sz="2400" dirty="0">
                <a:latin typeface="Times New Roman"/>
                <a:ea typeface="Calibri"/>
                <a:cs typeface="Arial"/>
              </a:rPr>
              <a:t>or deterioration of a surgically replaced aortic valve</a:t>
            </a:r>
            <a:r>
              <a:rPr lang="en-US" sz="2400" dirty="0" smtClean="0">
                <a:latin typeface="Times New Roman"/>
                <a:ea typeface="Calibri"/>
                <a:cs typeface="Arial"/>
              </a:rPr>
              <a:t>.</a:t>
            </a:r>
            <a:endParaRPr lang="en-US" dirty="0">
              <a:ea typeface="Calibri"/>
              <a:cs typeface="Aria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271" y="367331"/>
            <a:ext cx="3606196" cy="4245010"/>
          </a:xfrm>
          <a:prstGeom prst="rect">
            <a:avLst/>
          </a:prstGeom>
        </p:spPr>
      </p:pic>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2" name="مستطيل 1"/>
          <p:cNvSpPr/>
          <p:nvPr/>
        </p:nvSpPr>
        <p:spPr>
          <a:xfrm>
            <a:off x="304798" y="488537"/>
            <a:ext cx="11689977" cy="4937377"/>
          </a:xfrm>
          <a:prstGeom prst="rect">
            <a:avLst/>
          </a:prstGeom>
        </p:spPr>
        <p:txBody>
          <a:bodyPr wrap="square">
            <a:spAutoFit/>
          </a:bodyPr>
          <a:lstStyle/>
          <a:p>
            <a:pPr algn="ctr">
              <a:lnSpc>
                <a:spcPct val="107000"/>
              </a:lnSpc>
              <a:spcAft>
                <a:spcPts val="800"/>
              </a:spcAft>
            </a:pPr>
            <a:r>
              <a:rPr lang="en-US" sz="3600" b="1" u="sng" dirty="0">
                <a:solidFill>
                  <a:prstClr val="black"/>
                </a:solidFill>
                <a:latin typeface="Times New Roman"/>
                <a:ea typeface="Calibri"/>
                <a:cs typeface="Arial"/>
              </a:rPr>
              <a:t>Pathophysiology </a:t>
            </a:r>
            <a:endParaRPr lang="en-US" sz="2000" u="sng" dirty="0">
              <a:solidFill>
                <a:prstClr val="black"/>
              </a:solidFill>
              <a:ea typeface="Calibri"/>
              <a:cs typeface="Arial"/>
            </a:endParaRPr>
          </a:p>
          <a:p>
            <a:pPr>
              <a:lnSpc>
                <a:spcPct val="107000"/>
              </a:lnSpc>
              <a:spcAft>
                <a:spcPts val="800"/>
              </a:spcAft>
            </a:pPr>
            <a:r>
              <a:rPr lang="en-US" sz="3200" dirty="0">
                <a:solidFill>
                  <a:prstClr val="black"/>
                </a:solidFill>
                <a:latin typeface="Times New Roman"/>
                <a:ea typeface="Calibri"/>
                <a:cs typeface="Arial"/>
              </a:rPr>
              <a:t>Blood from the aorta returns to the left ventricle during diastole, in addition to blood normally delivered by the left atrium. The left ventricle dilates in an attempt to accommodate the increased volume of blood. It also hypertrophies in an attempt to increase muscle strength to expel more blood with above-normal force, thus increasing systolic blood pressure. Arteries attempt to compensate for higher pressures by reflex vasodilation; peripheral arterioles relax, reducing peripheral resistance and diastolic blood pressure.</a:t>
            </a:r>
            <a:endParaRPr lang="en-US" sz="2400" dirty="0">
              <a:solidFill>
                <a:prstClr val="black"/>
              </a:solidFill>
              <a:ea typeface="Calibri"/>
              <a:cs typeface="Arial"/>
            </a:endParaRPr>
          </a:p>
        </p:txBody>
      </p:sp>
    </p:spTree>
    <p:extLst>
      <p:ext uri="{BB962C8B-B14F-4D97-AF65-F5344CB8AC3E}">
        <p14:creationId xmlns:p14="http://schemas.microsoft.com/office/powerpoint/2010/main" val="4081626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820271" y="575787"/>
            <a:ext cx="10771094" cy="4878900"/>
          </a:xfrm>
          <a:prstGeom prst="rect">
            <a:avLst/>
          </a:prstGeom>
        </p:spPr>
        <p:txBody>
          <a:bodyPr wrap="square">
            <a:spAutoFit/>
          </a:bodyPr>
          <a:lstStyle/>
          <a:p>
            <a:pPr algn="ctr">
              <a:lnSpc>
                <a:spcPct val="107000"/>
              </a:lnSpc>
              <a:spcAft>
                <a:spcPts val="800"/>
              </a:spcAft>
            </a:pPr>
            <a:r>
              <a:rPr lang="en-US" sz="3200" b="1" u="sng" dirty="0">
                <a:latin typeface="Times New Roman"/>
                <a:ea typeface="Calibri"/>
                <a:cs typeface="Arial"/>
              </a:rPr>
              <a:t>Clinical Manifestations</a:t>
            </a:r>
            <a:endParaRPr lang="en-US" sz="2000" b="1" u="sng" dirty="0">
              <a:ea typeface="Calibri"/>
              <a:cs typeface="Arial"/>
            </a:endParaRPr>
          </a:p>
          <a:p>
            <a:pPr>
              <a:lnSpc>
                <a:spcPct val="107000"/>
              </a:lnSpc>
              <a:spcAft>
                <a:spcPts val="800"/>
              </a:spcAft>
            </a:pPr>
            <a:r>
              <a:rPr lang="en-US" sz="3200" b="1" dirty="0">
                <a:latin typeface="Times New Roman"/>
                <a:ea typeface="Calibri"/>
                <a:cs typeface="Arial"/>
              </a:rPr>
              <a:t>1-</a:t>
            </a:r>
            <a:r>
              <a:rPr lang="en-US" sz="3200" dirty="0">
                <a:latin typeface="Times New Roman"/>
                <a:ea typeface="Calibri"/>
                <a:cs typeface="Arial"/>
              </a:rPr>
              <a:t>Some patients are aware of a forceful heartbeat, especially in the head or neck.</a:t>
            </a:r>
            <a:endParaRPr lang="en-US" sz="2000" dirty="0">
              <a:ea typeface="Calibri"/>
              <a:cs typeface="Arial"/>
            </a:endParaRPr>
          </a:p>
          <a:p>
            <a:pPr>
              <a:lnSpc>
                <a:spcPct val="107000"/>
              </a:lnSpc>
              <a:spcAft>
                <a:spcPts val="800"/>
              </a:spcAft>
            </a:pPr>
            <a:r>
              <a:rPr lang="en-US" sz="3200" b="1" dirty="0">
                <a:latin typeface="Times New Roman"/>
                <a:ea typeface="Calibri"/>
                <a:cs typeface="Arial"/>
              </a:rPr>
              <a:t>2-</a:t>
            </a:r>
            <a:r>
              <a:rPr lang="en-US" sz="2800" dirty="0">
                <a:latin typeface="Times New Roman"/>
                <a:ea typeface="Calibri"/>
                <a:cs typeface="Arial"/>
              </a:rPr>
              <a:t>Marked arterial pulsations visible or palpable at carotid or temporal arteries may be present as a result of increased force and volume of blood ejected from a hypertrophied left ventricle.</a:t>
            </a:r>
            <a:endParaRPr lang="en-US" sz="2000" dirty="0">
              <a:ea typeface="Calibri"/>
              <a:cs typeface="Arial"/>
            </a:endParaRPr>
          </a:p>
          <a:p>
            <a:pPr>
              <a:lnSpc>
                <a:spcPct val="107000"/>
              </a:lnSpc>
              <a:spcAft>
                <a:spcPts val="800"/>
              </a:spcAft>
            </a:pPr>
            <a:r>
              <a:rPr lang="en-US" sz="3200" b="1" dirty="0">
                <a:latin typeface="Times New Roman"/>
                <a:ea typeface="Calibri"/>
                <a:cs typeface="Arial"/>
              </a:rPr>
              <a:t>3</a:t>
            </a:r>
            <a:r>
              <a:rPr lang="en-US" sz="2800" dirty="0">
                <a:latin typeface="Times New Roman"/>
                <a:ea typeface="Calibri"/>
                <a:cs typeface="Arial"/>
              </a:rPr>
              <a:t>-Exertional dyspnea and fatigue follow. Signs and symptoms of progressive left ventricular failure include breathing difficulties (e.g., orthopnea, PND).</a:t>
            </a:r>
            <a:endParaRPr lang="en-US" sz="2000" dirty="0">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304801" y="687673"/>
            <a:ext cx="11514666" cy="5018040"/>
          </a:xfrm>
          <a:prstGeom prst="rect">
            <a:avLst/>
          </a:prstGeom>
        </p:spPr>
        <p:txBody>
          <a:bodyPr wrap="square">
            <a:spAutoFit/>
          </a:bodyPr>
          <a:lstStyle/>
          <a:p>
            <a:pPr algn="ctr">
              <a:lnSpc>
                <a:spcPct val="107000"/>
              </a:lnSpc>
              <a:spcAft>
                <a:spcPts val="800"/>
              </a:spcAft>
            </a:pPr>
            <a:r>
              <a:rPr lang="en-US" sz="2800" b="1" u="sng" dirty="0">
                <a:latin typeface="Times New Roman"/>
                <a:ea typeface="Calibri"/>
                <a:cs typeface="Arial"/>
              </a:rPr>
              <a:t>Assessment and Diagnostic Findings</a:t>
            </a:r>
            <a:endParaRPr lang="en-US" u="sng" dirty="0">
              <a:ea typeface="Calibri"/>
              <a:cs typeface="Arial"/>
            </a:endParaRPr>
          </a:p>
          <a:p>
            <a:pPr>
              <a:lnSpc>
                <a:spcPct val="107000"/>
              </a:lnSpc>
              <a:spcAft>
                <a:spcPts val="800"/>
              </a:spcAft>
            </a:pPr>
            <a:r>
              <a:rPr lang="en-US" sz="2400" b="1" dirty="0">
                <a:latin typeface="Times New Roman"/>
                <a:ea typeface="Calibri"/>
                <a:cs typeface="Arial"/>
              </a:rPr>
              <a:t>1-</a:t>
            </a:r>
            <a:r>
              <a:rPr lang="en-US" sz="2400" dirty="0">
                <a:latin typeface="Times New Roman"/>
                <a:ea typeface="Calibri"/>
                <a:cs typeface="Arial"/>
              </a:rPr>
              <a:t>A high-pitched, blowing diastolic murmur is heard at the third or fourth intercostal space at the left sternal border</a:t>
            </a:r>
            <a:r>
              <a:rPr lang="en-US" sz="2400" b="1" dirty="0">
                <a:latin typeface="Times New Roman"/>
                <a:ea typeface="Calibri"/>
                <a:cs typeface="Arial"/>
              </a:rPr>
              <a:t>.</a:t>
            </a:r>
            <a:endParaRPr lang="en-US" dirty="0">
              <a:ea typeface="Calibri"/>
              <a:cs typeface="Arial"/>
            </a:endParaRPr>
          </a:p>
          <a:p>
            <a:pPr>
              <a:lnSpc>
                <a:spcPct val="107000"/>
              </a:lnSpc>
              <a:spcAft>
                <a:spcPts val="800"/>
              </a:spcAft>
            </a:pPr>
            <a:r>
              <a:rPr lang="en-US" sz="2400" b="1" dirty="0">
                <a:latin typeface="Times New Roman"/>
                <a:ea typeface="Calibri"/>
                <a:cs typeface="Arial"/>
              </a:rPr>
              <a:t>2-</a:t>
            </a:r>
            <a:r>
              <a:rPr lang="en-US" sz="2400" dirty="0">
                <a:latin typeface="Times New Roman"/>
                <a:ea typeface="Calibri"/>
                <a:cs typeface="Arial"/>
              </a:rPr>
              <a:t>The pulse pressure (i.e., difference between systolic and diastolic pressures) is considerably widened in patients with aortic regurgitation.</a:t>
            </a:r>
            <a:endParaRPr lang="en-US" dirty="0">
              <a:ea typeface="Calibri"/>
              <a:cs typeface="Arial"/>
            </a:endParaRPr>
          </a:p>
          <a:p>
            <a:pPr>
              <a:lnSpc>
                <a:spcPct val="107000"/>
              </a:lnSpc>
              <a:spcAft>
                <a:spcPts val="800"/>
              </a:spcAft>
            </a:pPr>
            <a:r>
              <a:rPr lang="en-US" sz="2400" b="1" dirty="0">
                <a:latin typeface="Times New Roman"/>
                <a:ea typeface="Calibri"/>
                <a:cs typeface="Arial"/>
              </a:rPr>
              <a:t>3-</a:t>
            </a:r>
            <a:r>
              <a:rPr lang="en-US" sz="2400" dirty="0">
                <a:latin typeface="Times New Roman"/>
                <a:ea typeface="Calibri"/>
                <a:cs typeface="Arial"/>
              </a:rPr>
              <a:t>One characteristic sign is the water hammer (Corrigan’s) pulse, in which the pulse strikes a palpating finger with a quick, sharp stroke and then suddenly collapses.</a:t>
            </a:r>
            <a:endParaRPr lang="en-US" dirty="0">
              <a:ea typeface="Calibri"/>
              <a:cs typeface="Arial"/>
            </a:endParaRPr>
          </a:p>
          <a:p>
            <a:pPr>
              <a:lnSpc>
                <a:spcPct val="107000"/>
              </a:lnSpc>
              <a:spcAft>
                <a:spcPts val="800"/>
              </a:spcAft>
            </a:pPr>
            <a:r>
              <a:rPr lang="en-US" sz="2400" b="1" dirty="0">
                <a:latin typeface="Times New Roman"/>
                <a:ea typeface="Calibri"/>
                <a:cs typeface="Arial"/>
              </a:rPr>
              <a:t>4-</a:t>
            </a:r>
            <a:r>
              <a:rPr lang="en-US" sz="2400" dirty="0">
                <a:latin typeface="Times New Roman"/>
                <a:ea typeface="Calibri"/>
                <a:cs typeface="Arial"/>
              </a:rPr>
              <a:t>The diagnosis may be confirmed by </a:t>
            </a:r>
            <a:r>
              <a:rPr lang="en-US" sz="2400" dirty="0" smtClean="0">
                <a:latin typeface="Times New Roman"/>
                <a:ea typeface="Calibri"/>
                <a:cs typeface="Arial"/>
              </a:rPr>
              <a:t>echocardiography, </a:t>
            </a:r>
            <a:r>
              <a:rPr lang="en-US" sz="2400" dirty="0">
                <a:latin typeface="Times New Roman"/>
                <a:ea typeface="Calibri"/>
                <a:cs typeface="Arial"/>
              </a:rPr>
              <a:t>cardiac magnetic resonance imaging (MRI), and cardiac catheterization</a:t>
            </a:r>
            <a:endParaRPr lang="en-US" dirty="0">
              <a:ea typeface="Calibri"/>
              <a:cs typeface="Arial"/>
            </a:endParaRPr>
          </a:p>
          <a:p>
            <a:pPr>
              <a:lnSpc>
                <a:spcPct val="107000"/>
              </a:lnSpc>
              <a:spcAft>
                <a:spcPts val="800"/>
              </a:spcAft>
            </a:pPr>
            <a:r>
              <a:rPr lang="en-US" sz="2400" b="1" dirty="0">
                <a:latin typeface="Times New Roman"/>
                <a:ea typeface="Calibri"/>
                <a:cs typeface="Arial"/>
              </a:rPr>
              <a:t>5-</a:t>
            </a:r>
            <a:r>
              <a:rPr lang="en-US" sz="2400" dirty="0">
                <a:latin typeface="Times New Roman"/>
                <a:ea typeface="Calibri"/>
                <a:cs typeface="Arial"/>
              </a:rPr>
              <a:t>Patients with symptoms usually have echocardiograms every 6 months, and those without symptoms have echocardiograms every 2 to 5 years</a:t>
            </a:r>
            <a:r>
              <a:rPr lang="en-US" sz="2400" dirty="0" smtClean="0">
                <a:latin typeface="Times New Roman"/>
                <a:ea typeface="Calibri"/>
                <a:cs typeface="Arial"/>
              </a:rPr>
              <a:t>.</a:t>
            </a:r>
            <a:endParaRPr lang="en-US" dirty="0">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0" y="15833"/>
            <a:ext cx="11819465" cy="6643101"/>
          </a:xfrm>
          <a:prstGeom prst="rect">
            <a:avLst/>
          </a:prstGeom>
        </p:spPr>
        <p:txBody>
          <a:bodyPr wrap="square">
            <a:spAutoFit/>
          </a:bodyPr>
          <a:lstStyle/>
          <a:p>
            <a:pPr algn="ctr">
              <a:lnSpc>
                <a:spcPct val="107000"/>
              </a:lnSpc>
              <a:spcAft>
                <a:spcPts val="800"/>
              </a:spcAft>
            </a:pPr>
            <a:r>
              <a:rPr lang="en-US" sz="3200" b="1" u="sng" dirty="0">
                <a:latin typeface="Times New Roman"/>
                <a:ea typeface="Calibri"/>
                <a:cs typeface="Arial"/>
              </a:rPr>
              <a:t>Nursing </a:t>
            </a:r>
            <a:r>
              <a:rPr lang="en-US" sz="3200" b="1" u="sng" dirty="0" smtClean="0">
                <a:latin typeface="Times New Roman"/>
                <a:ea typeface="Calibri"/>
                <a:cs typeface="Arial"/>
              </a:rPr>
              <a:t>Management</a:t>
            </a:r>
          </a:p>
          <a:p>
            <a:pPr>
              <a:lnSpc>
                <a:spcPct val="107000"/>
              </a:lnSpc>
              <a:spcAft>
                <a:spcPts val="800"/>
              </a:spcAft>
            </a:pPr>
            <a:r>
              <a:rPr lang="en-US" sz="2400" dirty="0">
                <a:latin typeface="Times New Roman"/>
                <a:ea typeface="Calibri"/>
                <a:cs typeface="Arial"/>
              </a:rPr>
              <a:t>1</a:t>
            </a:r>
            <a:r>
              <a:rPr lang="en-US" sz="2400" dirty="0" smtClean="0">
                <a:latin typeface="Times New Roman"/>
                <a:ea typeface="Calibri"/>
                <a:cs typeface="Arial"/>
              </a:rPr>
              <a:t>-The </a:t>
            </a:r>
            <a:r>
              <a:rPr lang="en-US" sz="2400" dirty="0">
                <a:latin typeface="Times New Roman"/>
                <a:ea typeface="Calibri"/>
                <a:cs typeface="Arial"/>
              </a:rPr>
              <a:t>patient is instructed to report new symptoms or changes in symptoms to the primary provider.</a:t>
            </a:r>
            <a:endParaRPr lang="en-US" dirty="0">
              <a:ea typeface="Calibri"/>
              <a:cs typeface="Arial"/>
            </a:endParaRPr>
          </a:p>
          <a:p>
            <a:pPr>
              <a:lnSpc>
                <a:spcPct val="107000"/>
              </a:lnSpc>
              <a:spcAft>
                <a:spcPts val="800"/>
              </a:spcAft>
            </a:pPr>
            <a:r>
              <a:rPr lang="en-US" sz="2400" dirty="0" smtClean="0">
                <a:latin typeface="Times New Roman"/>
                <a:ea typeface="Calibri"/>
                <a:cs typeface="Arial"/>
              </a:rPr>
              <a:t>2-Measures </a:t>
            </a:r>
            <a:r>
              <a:rPr lang="en-US" sz="2400" dirty="0">
                <a:latin typeface="Times New Roman"/>
                <a:ea typeface="Calibri"/>
                <a:cs typeface="Arial"/>
              </a:rPr>
              <a:t>the patient’s heart rate, blood pressure, and respiratory rate, compares these results with previous data, and notes any changes.</a:t>
            </a:r>
            <a:endParaRPr lang="en-US" dirty="0">
              <a:ea typeface="Calibri"/>
              <a:cs typeface="Arial"/>
            </a:endParaRPr>
          </a:p>
          <a:p>
            <a:pPr>
              <a:lnSpc>
                <a:spcPct val="107000"/>
              </a:lnSpc>
              <a:spcAft>
                <a:spcPts val="800"/>
              </a:spcAft>
            </a:pPr>
            <a:r>
              <a:rPr lang="en-US" sz="2400" dirty="0" smtClean="0">
                <a:latin typeface="Times New Roman"/>
                <a:ea typeface="Calibri"/>
                <a:cs typeface="Arial"/>
              </a:rPr>
              <a:t>3-Heart </a:t>
            </a:r>
            <a:r>
              <a:rPr lang="en-US" sz="2400" dirty="0">
                <a:latin typeface="Times New Roman"/>
                <a:ea typeface="Calibri"/>
                <a:cs typeface="Arial"/>
              </a:rPr>
              <a:t>and lung sounds are auscultated and peripheral pulses palpated.</a:t>
            </a:r>
            <a:endParaRPr lang="en-US" dirty="0">
              <a:ea typeface="Calibri"/>
              <a:cs typeface="Arial"/>
            </a:endParaRPr>
          </a:p>
          <a:p>
            <a:pPr>
              <a:lnSpc>
                <a:spcPct val="107000"/>
              </a:lnSpc>
              <a:spcAft>
                <a:spcPts val="800"/>
              </a:spcAft>
            </a:pPr>
            <a:r>
              <a:rPr lang="en-US" sz="2400" dirty="0" smtClean="0">
                <a:latin typeface="Times New Roman"/>
                <a:ea typeface="Calibri"/>
                <a:cs typeface="Arial"/>
              </a:rPr>
              <a:t>4-The </a:t>
            </a:r>
            <a:r>
              <a:rPr lang="en-US" sz="2400" dirty="0">
                <a:latin typeface="Times New Roman"/>
                <a:ea typeface="Calibri"/>
                <a:cs typeface="Arial"/>
              </a:rPr>
              <a:t>nurse assesses the patient </a:t>
            </a:r>
            <a:r>
              <a:rPr lang="en-US" sz="2400" dirty="0" smtClean="0">
                <a:latin typeface="Times New Roman"/>
                <a:ea typeface="Calibri"/>
                <a:cs typeface="Arial"/>
              </a:rPr>
              <a:t>for </a:t>
            </a:r>
            <a:r>
              <a:rPr lang="en-US" sz="2400" dirty="0">
                <a:latin typeface="Times New Roman"/>
                <a:ea typeface="Calibri"/>
                <a:cs typeface="Arial"/>
              </a:rPr>
              <a:t>the following:</a:t>
            </a:r>
            <a:endParaRPr lang="en-US" dirty="0">
              <a:ea typeface="Calibri"/>
              <a:cs typeface="Arial"/>
            </a:endParaRPr>
          </a:p>
          <a:p>
            <a:pPr marL="285750" indent="-285750">
              <a:lnSpc>
                <a:spcPct val="107000"/>
              </a:lnSpc>
              <a:spcAft>
                <a:spcPts val="800"/>
              </a:spcAft>
              <a:buFont typeface="Arial" pitchFamily="34" charset="0"/>
              <a:buChar char="•"/>
            </a:pPr>
            <a:r>
              <a:rPr lang="en-US" sz="2400" dirty="0" smtClean="0">
                <a:latin typeface="Times New Roman"/>
                <a:ea typeface="Calibri"/>
                <a:cs typeface="Arial"/>
              </a:rPr>
              <a:t>Signs </a:t>
            </a:r>
            <a:r>
              <a:rPr lang="en-US" sz="2400" dirty="0">
                <a:latin typeface="Times New Roman"/>
                <a:ea typeface="Calibri"/>
                <a:cs typeface="Arial"/>
              </a:rPr>
              <a:t>and symptoms of heart failure, such as fatigue, DOE, decreased activity tolerance, an increase in coughing, hemoptysis, multiple respiratory infections, orthopnea, and PND.</a:t>
            </a:r>
            <a:endParaRPr lang="en-US" dirty="0">
              <a:ea typeface="Calibri"/>
              <a:cs typeface="Arial"/>
            </a:endParaRPr>
          </a:p>
          <a:p>
            <a:pPr marL="285750" indent="-285750">
              <a:lnSpc>
                <a:spcPct val="107000"/>
              </a:lnSpc>
              <a:spcAft>
                <a:spcPts val="800"/>
              </a:spcAft>
              <a:buFont typeface="Arial" pitchFamily="34" charset="0"/>
              <a:buChar char="•"/>
            </a:pPr>
            <a:r>
              <a:rPr lang="en-US" sz="2400" dirty="0" smtClean="0">
                <a:latin typeface="Times New Roman"/>
                <a:ea typeface="Calibri"/>
                <a:cs typeface="Arial"/>
              </a:rPr>
              <a:t>Dysrhythmias</a:t>
            </a:r>
            <a:r>
              <a:rPr lang="en-US" sz="2400" dirty="0">
                <a:latin typeface="Times New Roman"/>
                <a:ea typeface="Calibri"/>
                <a:cs typeface="Arial"/>
              </a:rPr>
              <a:t>, by palpating the patient’s pulse for strength and rhythm (i.e., regular or irregular) and asking whether the patient has experienced palpitations or felt forceful heartbeats.</a:t>
            </a:r>
            <a:endParaRPr lang="en-US" dirty="0">
              <a:ea typeface="Calibri"/>
              <a:cs typeface="Arial"/>
            </a:endParaRPr>
          </a:p>
          <a:p>
            <a:pPr marL="285750" indent="-285750">
              <a:lnSpc>
                <a:spcPct val="107000"/>
              </a:lnSpc>
              <a:spcAft>
                <a:spcPts val="800"/>
              </a:spcAft>
              <a:buFont typeface="Arial" pitchFamily="34" charset="0"/>
              <a:buChar char="•"/>
            </a:pPr>
            <a:r>
              <a:rPr lang="en-US" sz="2400" dirty="0" smtClean="0">
                <a:latin typeface="Times New Roman"/>
                <a:ea typeface="Calibri"/>
                <a:cs typeface="Arial"/>
              </a:rPr>
              <a:t>-Symptoms </a:t>
            </a:r>
            <a:r>
              <a:rPr lang="en-US" sz="2400" dirty="0">
                <a:latin typeface="Times New Roman"/>
                <a:ea typeface="Calibri"/>
                <a:cs typeface="Arial"/>
              </a:rPr>
              <a:t>such as dizziness, syncope, increased weakness, or angina </a:t>
            </a:r>
            <a:r>
              <a:rPr lang="en-US" sz="2400" dirty="0" smtClean="0">
                <a:latin typeface="Times New Roman"/>
                <a:ea typeface="Calibri"/>
                <a:cs typeface="Arial"/>
              </a:rPr>
              <a:t>pectoris</a:t>
            </a:r>
            <a:endParaRPr lang="en-US" dirty="0">
              <a:ea typeface="Calibri"/>
              <a:cs typeface="Arial"/>
            </a:endParaRPr>
          </a:p>
          <a:p>
            <a:pPr>
              <a:lnSpc>
                <a:spcPct val="107000"/>
              </a:lnSpc>
              <a:spcAft>
                <a:spcPts val="800"/>
              </a:spcAft>
            </a:pPr>
            <a:r>
              <a:rPr lang="en-US" sz="2800" dirty="0">
                <a:latin typeface="Times New Roman"/>
                <a:ea typeface="Calibri"/>
                <a:cs typeface="Arial"/>
              </a:rPr>
              <a:t> </a:t>
            </a:r>
            <a:endParaRPr lang="en-US" dirty="0">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598" y="484092"/>
            <a:ext cx="11335869" cy="5446059"/>
          </a:xfrm>
          <a:prstGeom prst="rect">
            <a:avLst/>
          </a:prstGeom>
        </p:spPr>
      </p:pic>
    </p:spTree>
    <p:extLst>
      <p:ext uri="{BB962C8B-B14F-4D97-AF65-F5344CB8AC3E}">
        <p14:creationId xmlns:p14="http://schemas.microsoft.com/office/powerpoint/2010/main" val="813358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430306" y="512609"/>
            <a:ext cx="11174506" cy="5244769"/>
          </a:xfrm>
          <a:prstGeom prst="rect">
            <a:avLst/>
          </a:prstGeom>
        </p:spPr>
        <p:txBody>
          <a:bodyPr wrap="square">
            <a:spAutoFit/>
          </a:bodyPr>
          <a:lstStyle/>
          <a:p>
            <a:pPr lvl="0">
              <a:lnSpc>
                <a:spcPct val="107000"/>
              </a:lnSpc>
              <a:spcAft>
                <a:spcPts val="800"/>
              </a:spcAft>
            </a:pPr>
            <a:r>
              <a:rPr lang="en-US" sz="2400" dirty="0" smtClean="0">
                <a:solidFill>
                  <a:prstClr val="black"/>
                </a:solidFill>
                <a:latin typeface="Times New Roman"/>
                <a:ea typeface="Calibri"/>
                <a:cs typeface="Arial"/>
              </a:rPr>
              <a:t>5- Collaborates </a:t>
            </a:r>
            <a:r>
              <a:rPr lang="en-US" sz="2400" dirty="0">
                <a:solidFill>
                  <a:prstClr val="black"/>
                </a:solidFill>
                <a:latin typeface="Times New Roman"/>
                <a:ea typeface="Calibri"/>
                <a:cs typeface="Arial"/>
              </a:rPr>
              <a:t>with the patient to develop a medication schedule and provides education about the name, dosage, actions, adverse effects, and any drug–drug or drug–food interactions of prescribed medications for heart failure, dysrhythmias, angina pectoris, or other symptoms.</a:t>
            </a:r>
            <a:endParaRPr lang="en-US" dirty="0">
              <a:solidFill>
                <a:prstClr val="black"/>
              </a:solidFill>
              <a:ea typeface="Calibri"/>
              <a:cs typeface="Arial"/>
            </a:endParaRPr>
          </a:p>
          <a:p>
            <a:pPr lvl="0">
              <a:lnSpc>
                <a:spcPct val="107000"/>
              </a:lnSpc>
              <a:spcAft>
                <a:spcPts val="800"/>
              </a:spcAft>
            </a:pPr>
            <a:r>
              <a:rPr lang="en-US" sz="2400" dirty="0" smtClean="0">
                <a:solidFill>
                  <a:prstClr val="black"/>
                </a:solidFill>
                <a:latin typeface="Times New Roman"/>
                <a:ea typeface="Calibri"/>
                <a:cs typeface="Arial"/>
              </a:rPr>
              <a:t>6-Instructs </a:t>
            </a:r>
            <a:r>
              <a:rPr lang="en-US" sz="2400" dirty="0">
                <a:solidFill>
                  <a:prstClr val="black"/>
                </a:solidFill>
                <a:latin typeface="Times New Roman"/>
                <a:ea typeface="Calibri"/>
                <a:cs typeface="Arial"/>
              </a:rPr>
              <a:t>the patient about the importance of attempting to relieve the symptoms of angina with rest and relaxation before taking nitroglycerin and to anticipate the potential adverse effects.</a:t>
            </a:r>
            <a:endParaRPr lang="en-US" dirty="0">
              <a:solidFill>
                <a:prstClr val="black"/>
              </a:solidFill>
              <a:ea typeface="Calibri"/>
              <a:cs typeface="Arial"/>
            </a:endParaRPr>
          </a:p>
          <a:p>
            <a:pPr lvl="0">
              <a:lnSpc>
                <a:spcPct val="107000"/>
              </a:lnSpc>
              <a:spcAft>
                <a:spcPts val="800"/>
              </a:spcAft>
            </a:pPr>
            <a:r>
              <a:rPr lang="en-US" sz="2400" dirty="0" smtClean="0">
                <a:solidFill>
                  <a:prstClr val="black"/>
                </a:solidFill>
                <a:latin typeface="Times New Roman"/>
                <a:ea typeface="Calibri"/>
                <a:cs typeface="Arial"/>
              </a:rPr>
              <a:t>7-Assist </a:t>
            </a:r>
            <a:r>
              <a:rPr lang="en-US" sz="2400" dirty="0">
                <a:solidFill>
                  <a:prstClr val="black"/>
                </a:solidFill>
                <a:latin typeface="Times New Roman"/>
                <a:ea typeface="Calibri"/>
                <a:cs typeface="Arial"/>
              </a:rPr>
              <a:t>the patient with planning activity and rest periods to achieve an acceptable lifestyle. Patients who experience symptoms of pulmonary congestion are advised to rest and sleep sitting in a chair or bed with the head elevated.</a:t>
            </a:r>
            <a:endParaRPr lang="en-US" dirty="0">
              <a:solidFill>
                <a:prstClr val="black"/>
              </a:solidFill>
              <a:ea typeface="Calibri"/>
              <a:cs typeface="Arial"/>
            </a:endParaRPr>
          </a:p>
          <a:p>
            <a:pPr lvl="0">
              <a:lnSpc>
                <a:spcPct val="107000"/>
              </a:lnSpc>
              <a:spcAft>
                <a:spcPts val="800"/>
              </a:spcAft>
            </a:pPr>
            <a:r>
              <a:rPr lang="en-US" sz="2400" dirty="0" smtClean="0">
                <a:solidFill>
                  <a:prstClr val="black"/>
                </a:solidFill>
                <a:latin typeface="Times New Roman"/>
                <a:ea typeface="Calibri"/>
                <a:cs typeface="Arial"/>
              </a:rPr>
              <a:t>8- Educates </a:t>
            </a:r>
            <a:r>
              <a:rPr lang="en-US" sz="2400" dirty="0">
                <a:solidFill>
                  <a:prstClr val="black"/>
                </a:solidFill>
                <a:latin typeface="Times New Roman"/>
                <a:ea typeface="Calibri"/>
                <a:cs typeface="Arial"/>
              </a:rPr>
              <a:t>the patient to take a daily weight and report sudden weight gain.</a:t>
            </a:r>
            <a:endParaRPr lang="en-US" dirty="0">
              <a:solidFill>
                <a:prstClr val="black"/>
              </a:solidFill>
              <a:ea typeface="Calibri"/>
              <a:cs typeface="Arial"/>
            </a:endParaRPr>
          </a:p>
          <a:p>
            <a:pPr lvl="0">
              <a:lnSpc>
                <a:spcPct val="107000"/>
              </a:lnSpc>
              <a:spcAft>
                <a:spcPts val="800"/>
              </a:spcAft>
            </a:pPr>
            <a:r>
              <a:rPr lang="en-US" sz="2400" dirty="0">
                <a:solidFill>
                  <a:prstClr val="black"/>
                </a:solidFill>
                <a:latin typeface="Times New Roman"/>
                <a:ea typeface="Calibri"/>
                <a:cs typeface="Arial"/>
              </a:rPr>
              <a:t> </a:t>
            </a:r>
            <a:endParaRPr lang="en-US" dirty="0">
              <a:solidFill>
                <a:prstClr val="black"/>
              </a:solidFill>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pic>
        <p:nvPicPr>
          <p:cNvPr id="5" name="Picture 3"/>
          <p:cNvPicPr>
            <a:picLocks noChangeAspect="1"/>
          </p:cNvPicPr>
          <p:nvPr/>
        </p:nvPicPr>
        <p:blipFill>
          <a:blip r:embed="rId2"/>
          <a:stretch>
            <a:fillRect/>
          </a:stretch>
        </p:blipFill>
        <p:spPr>
          <a:xfrm>
            <a:off x="0" y="-126124"/>
            <a:ext cx="12192000" cy="6984124"/>
          </a:xfrm>
          <a:prstGeom prst="rect">
            <a:avLst/>
          </a:prstGeom>
        </p:spPr>
      </p:pic>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9" y="389965"/>
            <a:ext cx="11308478" cy="5688105"/>
          </a:xfrm>
          <a:prstGeom prst="rect">
            <a:avLst/>
          </a:prstGeom>
        </p:spPr>
      </p:pic>
    </p:spTree>
    <p:extLst>
      <p:ext uri="{BB962C8B-B14F-4D97-AF65-F5344CB8AC3E}">
        <p14:creationId xmlns:p14="http://schemas.microsoft.com/office/powerpoint/2010/main" val="93506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5" name="مستطيل 4"/>
          <p:cNvSpPr/>
          <p:nvPr/>
        </p:nvSpPr>
        <p:spPr>
          <a:xfrm>
            <a:off x="484094" y="825506"/>
            <a:ext cx="10972799" cy="4476162"/>
          </a:xfrm>
          <a:prstGeom prst="rect">
            <a:avLst/>
          </a:prstGeom>
        </p:spPr>
        <p:txBody>
          <a:bodyPr wrap="square">
            <a:spAutoFit/>
          </a:bodyPr>
          <a:lstStyle/>
          <a:p>
            <a:pPr algn="ctr">
              <a:lnSpc>
                <a:spcPct val="107000"/>
              </a:lnSpc>
              <a:spcAft>
                <a:spcPts val="800"/>
              </a:spcAft>
            </a:pPr>
            <a:r>
              <a:rPr lang="en-US" sz="4400" b="1" dirty="0">
                <a:latin typeface="Cambria" pitchFamily="18" charset="0"/>
                <a:ea typeface="Calibri"/>
                <a:cs typeface="Arial"/>
              </a:rPr>
              <a:t>Mitral Stenosis</a:t>
            </a:r>
            <a:endParaRPr lang="en-US" sz="3200" b="1" dirty="0">
              <a:latin typeface="Cambria" pitchFamily="18" charset="0"/>
              <a:ea typeface="Calibri"/>
              <a:cs typeface="Arial"/>
            </a:endParaRPr>
          </a:p>
          <a:p>
            <a:pPr>
              <a:lnSpc>
                <a:spcPct val="107000"/>
              </a:lnSpc>
              <a:spcAft>
                <a:spcPts val="800"/>
              </a:spcAft>
            </a:pPr>
            <a:r>
              <a:rPr lang="en-US" sz="3600" dirty="0">
                <a:latin typeface="Cambria" pitchFamily="18" charset="0"/>
                <a:ea typeface="Calibri"/>
                <a:cs typeface="Arial"/>
              </a:rPr>
              <a:t>Is an obstruction to blood flowing from the left atrium into the left ventricle . It most often is caused by rheumatic endocarditis, which progressively thickens mitral valve </a:t>
            </a:r>
            <a:r>
              <a:rPr lang="en-US" sz="3600" dirty="0" smtClean="0">
                <a:latin typeface="Cambria" pitchFamily="18" charset="0"/>
                <a:ea typeface="Calibri"/>
                <a:cs typeface="Arial"/>
              </a:rPr>
              <a:t>leaflets. </a:t>
            </a:r>
            <a:r>
              <a:rPr lang="en-US" sz="3600" dirty="0">
                <a:latin typeface="Cambria" pitchFamily="18" charset="0"/>
                <a:ea typeface="Calibri"/>
                <a:cs typeface="Arial"/>
              </a:rPr>
              <a:t>Leaflets often fuse together. Eventually, the mitral valve orifice narrows and progressively obstructs blood flow into the ventricle.</a:t>
            </a:r>
            <a:endParaRPr lang="en-US" sz="2800" dirty="0">
              <a:latin typeface="Cambria" pitchFamily="18" charset="0"/>
              <a:ea typeface="Calibri"/>
              <a:cs typeface="Arial"/>
            </a:endParaRPr>
          </a:p>
        </p:txBody>
      </p:sp>
    </p:spTree>
    <p:extLst>
      <p:ext uri="{BB962C8B-B14F-4D97-AF65-F5344CB8AC3E}">
        <p14:creationId xmlns:p14="http://schemas.microsoft.com/office/powerpoint/2010/main" val="138864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94" y="618565"/>
            <a:ext cx="10475259" cy="5338482"/>
          </a:xfrm>
          <a:prstGeom prst="rect">
            <a:avLst/>
          </a:prstGeom>
        </p:spPr>
      </p:pic>
    </p:spTree>
    <p:extLst>
      <p:ext uri="{BB962C8B-B14F-4D97-AF65-F5344CB8AC3E}">
        <p14:creationId xmlns:p14="http://schemas.microsoft.com/office/powerpoint/2010/main" val="1375834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376020" y="353835"/>
            <a:ext cx="11443447" cy="5872954"/>
          </a:xfrm>
          <a:prstGeom prst="rect">
            <a:avLst/>
          </a:prstGeom>
        </p:spPr>
        <p:txBody>
          <a:bodyPr wrap="square">
            <a:spAutoFit/>
          </a:bodyPr>
          <a:lstStyle/>
          <a:p>
            <a:pPr algn="ctr">
              <a:lnSpc>
                <a:spcPct val="107000"/>
              </a:lnSpc>
              <a:spcAft>
                <a:spcPts val="800"/>
              </a:spcAft>
            </a:pPr>
            <a:r>
              <a:rPr lang="en-US" sz="3600" b="1" u="sng" dirty="0" smtClean="0">
                <a:latin typeface="Times New Roman"/>
                <a:ea typeface="Calibri"/>
                <a:cs typeface="Arial"/>
              </a:rPr>
              <a:t>Pathophysiology</a:t>
            </a:r>
            <a:endParaRPr lang="en-US" sz="2400" b="1" u="sng" dirty="0" smtClean="0">
              <a:ea typeface="Calibri"/>
              <a:cs typeface="Arial"/>
            </a:endParaRPr>
          </a:p>
          <a:p>
            <a:pPr>
              <a:lnSpc>
                <a:spcPct val="107000"/>
              </a:lnSpc>
              <a:spcAft>
                <a:spcPts val="800"/>
              </a:spcAft>
            </a:pPr>
            <a:endParaRPr lang="en-US" sz="2400" b="1" u="sng" dirty="0">
              <a:latin typeface="Times New Roman"/>
              <a:ea typeface="Calibri"/>
              <a:cs typeface="Arial"/>
            </a:endParaRPr>
          </a:p>
          <a:p>
            <a:pPr>
              <a:lnSpc>
                <a:spcPct val="107000"/>
              </a:lnSpc>
              <a:spcAft>
                <a:spcPts val="800"/>
              </a:spcAft>
            </a:pPr>
            <a:r>
              <a:rPr lang="en-US" sz="2800" dirty="0" smtClean="0">
                <a:latin typeface="Times New Roman"/>
                <a:ea typeface="Calibri"/>
                <a:cs typeface="Arial"/>
              </a:rPr>
              <a:t>Normally</a:t>
            </a:r>
            <a:r>
              <a:rPr lang="en-US" sz="2800" dirty="0">
                <a:latin typeface="Times New Roman"/>
                <a:ea typeface="Calibri"/>
                <a:cs typeface="Arial"/>
              </a:rPr>
              <a:t>, the mitral valve orifice is as wide as the diameter of three fingers. In cases of severe stenosis, the orifice narrows to the width of a pencil. The left atrium has difficulty moving blood into the ventricle because of increased resistance by the narrowed orifice. Poor left ventricular filling can cause decreased cardiac output. Increased blood volume in the left atrium causes it to dilate and hypertrophy. Because there is no valve to protect pulmonary veins from backward flow of blood from the atrium, the pulmonary circulation becomes congested. As a result, the right ventricle must contract against abnormally high pulmonary arterial pressure and is subjected to excessive strain. </a:t>
            </a:r>
            <a:endParaRPr lang="en-US" sz="2000" dirty="0">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2" name="مستطيل 1"/>
          <p:cNvSpPr/>
          <p:nvPr/>
        </p:nvSpPr>
        <p:spPr>
          <a:xfrm>
            <a:off x="340409" y="1697279"/>
            <a:ext cx="11443447" cy="3422412"/>
          </a:xfrm>
          <a:prstGeom prst="rect">
            <a:avLst/>
          </a:prstGeom>
        </p:spPr>
        <p:txBody>
          <a:bodyPr wrap="square">
            <a:spAutoFit/>
          </a:bodyPr>
          <a:lstStyle/>
          <a:p>
            <a:pPr algn="ctr">
              <a:lnSpc>
                <a:spcPct val="107000"/>
              </a:lnSpc>
              <a:spcAft>
                <a:spcPts val="800"/>
              </a:spcAft>
            </a:pPr>
            <a:r>
              <a:rPr lang="en-US" sz="3600" b="1" u="sng" dirty="0">
                <a:solidFill>
                  <a:prstClr val="black"/>
                </a:solidFill>
                <a:latin typeface="Times New Roman"/>
                <a:ea typeface="Calibri"/>
                <a:cs typeface="Arial"/>
              </a:rPr>
              <a:t>Pathophysiology</a:t>
            </a:r>
            <a:endParaRPr lang="en-US" b="1" u="sng" dirty="0">
              <a:solidFill>
                <a:prstClr val="black"/>
              </a:solidFill>
              <a:ea typeface="Calibri"/>
              <a:cs typeface="Arial"/>
            </a:endParaRPr>
          </a:p>
          <a:p>
            <a:pPr>
              <a:lnSpc>
                <a:spcPct val="107000"/>
              </a:lnSpc>
              <a:spcAft>
                <a:spcPts val="800"/>
              </a:spcAft>
            </a:pPr>
            <a:r>
              <a:rPr lang="en-US" sz="3200" dirty="0" smtClean="0">
                <a:solidFill>
                  <a:prstClr val="black"/>
                </a:solidFill>
                <a:latin typeface="Times New Roman"/>
                <a:ea typeface="Calibri"/>
                <a:cs typeface="Arial"/>
              </a:rPr>
              <a:t>The </a:t>
            </a:r>
            <a:r>
              <a:rPr lang="en-US" sz="3200" dirty="0">
                <a:solidFill>
                  <a:prstClr val="black"/>
                </a:solidFill>
                <a:latin typeface="Times New Roman"/>
                <a:ea typeface="Calibri"/>
                <a:cs typeface="Arial"/>
              </a:rPr>
              <a:t>right ventricle hypertrophies, eventually dilates, and fails. </a:t>
            </a:r>
            <a:r>
              <a:rPr lang="en-US" sz="3200" dirty="0">
                <a:solidFill>
                  <a:prstClr val="black"/>
                </a:solidFill>
                <a:latin typeface="Times New Roman"/>
                <a:ea typeface="Calibri"/>
                <a:cs typeface="Arial"/>
              </a:rPr>
              <a:t>If the heart rate increases, diastole is shortened; thus, the amount of time for forward flow of blood is less, and more blood backs into the pulmonary veins. Therefore, as the heart rate increases, cardiac output decreases and pulmonary pressures increase.</a:t>
            </a:r>
            <a:endParaRPr lang="en-US" sz="2400" dirty="0">
              <a:solidFill>
                <a:prstClr val="black"/>
              </a:solidFill>
              <a:ea typeface="Calibri"/>
              <a:cs typeface="Arial"/>
            </a:endParaRPr>
          </a:p>
        </p:txBody>
      </p:sp>
    </p:spTree>
    <p:extLst>
      <p:ext uri="{BB962C8B-B14F-4D97-AF65-F5344CB8AC3E}">
        <p14:creationId xmlns:p14="http://schemas.microsoft.com/office/powerpoint/2010/main" val="347932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2" name="مستطيل 1"/>
          <p:cNvSpPr/>
          <p:nvPr/>
        </p:nvSpPr>
        <p:spPr>
          <a:xfrm>
            <a:off x="618565" y="239728"/>
            <a:ext cx="11200902" cy="5479129"/>
          </a:xfrm>
          <a:prstGeom prst="rect">
            <a:avLst/>
          </a:prstGeom>
        </p:spPr>
        <p:txBody>
          <a:bodyPr wrap="square">
            <a:spAutoFit/>
          </a:bodyPr>
          <a:lstStyle/>
          <a:p>
            <a:pPr algn="ctr">
              <a:lnSpc>
                <a:spcPct val="107000"/>
              </a:lnSpc>
              <a:spcAft>
                <a:spcPts val="800"/>
              </a:spcAft>
            </a:pPr>
            <a:r>
              <a:rPr lang="en-US" sz="3200" b="1" dirty="0">
                <a:latin typeface="Times New Roman"/>
                <a:ea typeface="Calibri"/>
                <a:cs typeface="Arial"/>
              </a:rPr>
              <a:t>Clinical </a:t>
            </a:r>
            <a:r>
              <a:rPr lang="en-US" sz="3200" b="1" dirty="0" smtClean="0">
                <a:latin typeface="Times New Roman"/>
                <a:ea typeface="Calibri"/>
                <a:cs typeface="Arial"/>
              </a:rPr>
              <a:t>Manifestations</a:t>
            </a:r>
          </a:p>
          <a:p>
            <a:pPr>
              <a:lnSpc>
                <a:spcPct val="107000"/>
              </a:lnSpc>
              <a:spcAft>
                <a:spcPts val="800"/>
              </a:spcAft>
            </a:pPr>
            <a:r>
              <a:rPr lang="en-US" sz="2400" b="1" dirty="0">
                <a:latin typeface="Times New Roman"/>
                <a:ea typeface="Calibri"/>
                <a:cs typeface="Arial"/>
              </a:rPr>
              <a:t/>
            </a:r>
            <a:br>
              <a:rPr lang="en-US" sz="2400" b="1" dirty="0">
                <a:latin typeface="Times New Roman"/>
                <a:ea typeface="Calibri"/>
                <a:cs typeface="Arial"/>
              </a:rPr>
            </a:br>
            <a:r>
              <a:rPr lang="en-US" sz="2400" b="1" dirty="0">
                <a:latin typeface="Times New Roman"/>
                <a:ea typeface="Calibri"/>
                <a:cs typeface="Arial"/>
              </a:rPr>
              <a:t>1</a:t>
            </a:r>
            <a:r>
              <a:rPr lang="en-US" sz="2400" dirty="0">
                <a:latin typeface="Times New Roman"/>
                <a:ea typeface="Calibri"/>
                <a:cs typeface="Arial"/>
              </a:rPr>
              <a:t>-The first symptom of mitral stenosis often is dyspnea on exertion (DOE) as a result of pulmonary venous hypertension.</a:t>
            </a:r>
            <a:endParaRPr lang="en-US" dirty="0">
              <a:ea typeface="Calibri"/>
              <a:cs typeface="Arial"/>
            </a:endParaRPr>
          </a:p>
          <a:p>
            <a:pPr>
              <a:lnSpc>
                <a:spcPct val="107000"/>
              </a:lnSpc>
              <a:spcAft>
                <a:spcPts val="800"/>
              </a:spcAft>
            </a:pPr>
            <a:r>
              <a:rPr lang="en-US" sz="2400" b="1" dirty="0">
                <a:latin typeface="Times New Roman"/>
                <a:ea typeface="Calibri"/>
                <a:cs typeface="Arial"/>
              </a:rPr>
              <a:t>2-</a:t>
            </a:r>
            <a:r>
              <a:rPr lang="en-US" sz="2400" dirty="0">
                <a:latin typeface="Times New Roman"/>
                <a:ea typeface="Calibri"/>
                <a:cs typeface="Arial"/>
              </a:rPr>
              <a:t>Patients may experience progressive fatigue and decreased exercise tolerance as a result of low cardiac output.</a:t>
            </a:r>
            <a:endParaRPr lang="en-US" dirty="0">
              <a:ea typeface="Calibri"/>
              <a:cs typeface="Arial"/>
            </a:endParaRPr>
          </a:p>
          <a:p>
            <a:pPr>
              <a:lnSpc>
                <a:spcPct val="107000"/>
              </a:lnSpc>
              <a:spcAft>
                <a:spcPts val="800"/>
              </a:spcAft>
            </a:pPr>
            <a:r>
              <a:rPr lang="en-US" sz="2400" b="1" dirty="0">
                <a:latin typeface="Times New Roman"/>
                <a:ea typeface="Calibri"/>
                <a:cs typeface="Arial"/>
              </a:rPr>
              <a:t>3-</a:t>
            </a:r>
            <a:r>
              <a:rPr lang="en-US" sz="2400" dirty="0">
                <a:latin typeface="Times New Roman"/>
                <a:ea typeface="Calibri"/>
                <a:cs typeface="Arial"/>
              </a:rPr>
              <a:t>An enlarged left atrium may create pressure on the left bronchial tree, resulting in a dry cough or wheezing.</a:t>
            </a:r>
            <a:endParaRPr lang="en-US" dirty="0">
              <a:ea typeface="Calibri"/>
              <a:cs typeface="Arial"/>
            </a:endParaRPr>
          </a:p>
          <a:p>
            <a:pPr>
              <a:lnSpc>
                <a:spcPct val="107000"/>
              </a:lnSpc>
              <a:spcAft>
                <a:spcPts val="800"/>
              </a:spcAft>
            </a:pPr>
            <a:r>
              <a:rPr lang="en-US" sz="2400" b="1" dirty="0">
                <a:latin typeface="Times New Roman"/>
                <a:ea typeface="Calibri"/>
                <a:cs typeface="Arial"/>
              </a:rPr>
              <a:t>4-</a:t>
            </a:r>
            <a:r>
              <a:rPr lang="en-US" sz="2400" dirty="0">
                <a:latin typeface="Times New Roman"/>
                <a:ea typeface="Calibri"/>
                <a:cs typeface="Arial"/>
              </a:rPr>
              <a:t>Patients may expectorate blood (i.e., hemoptysis) or experience palpitations, orthopnea, paroxysmal nocturnal dyspnea (PND), and repeated respiratory infections.</a:t>
            </a:r>
            <a:endParaRPr lang="en-US" dirty="0">
              <a:ea typeface="Calibri"/>
              <a:cs typeface="Arial"/>
            </a:endParaRPr>
          </a:p>
          <a:p>
            <a:pPr>
              <a:lnSpc>
                <a:spcPct val="107000"/>
              </a:lnSpc>
              <a:spcAft>
                <a:spcPts val="800"/>
              </a:spcAft>
            </a:pPr>
            <a:r>
              <a:rPr lang="en-US" sz="2400" b="1" dirty="0">
                <a:latin typeface="Times New Roman"/>
                <a:ea typeface="Calibri"/>
                <a:cs typeface="Arial"/>
              </a:rPr>
              <a:t>5-</a:t>
            </a:r>
            <a:r>
              <a:rPr lang="en-US" sz="2400" dirty="0">
                <a:latin typeface="Times New Roman"/>
                <a:ea typeface="Calibri"/>
                <a:cs typeface="Arial"/>
              </a:rPr>
              <a:t>As a result of increased blood volume and pressure, the atrium dilates, hypertrophies, and becomes electrically unstable (patients experience atrial dysrhythmias).</a:t>
            </a:r>
            <a:endParaRPr lang="en-US" dirty="0">
              <a:ea typeface="Calibri"/>
              <a:cs typeface="Arial"/>
            </a:endParaRPr>
          </a:p>
        </p:txBody>
      </p:sp>
    </p:spTree>
    <p:extLst>
      <p:ext uri="{BB962C8B-B14F-4D97-AF65-F5344CB8AC3E}">
        <p14:creationId xmlns:p14="http://schemas.microsoft.com/office/powerpoint/2010/main" val="3910025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201706" y="589004"/>
            <a:ext cx="11497235" cy="5139869"/>
          </a:xfrm>
          <a:prstGeom prst="rect">
            <a:avLst/>
          </a:prstGeom>
        </p:spPr>
        <p:txBody>
          <a:bodyPr wrap="square">
            <a:spAutoFit/>
          </a:bodyPr>
          <a:lstStyle/>
          <a:p>
            <a:pPr algn="ctr"/>
            <a:r>
              <a:rPr lang="en-US" sz="4000" b="1" u="sng" dirty="0">
                <a:solidFill>
                  <a:srgbClr val="111111"/>
                </a:solidFill>
                <a:latin typeface="Cambria" pitchFamily="18" charset="0"/>
              </a:rPr>
              <a:t>Causes</a:t>
            </a:r>
            <a:endParaRPr lang="en-US" sz="2400" b="1" u="sng" dirty="0">
              <a:solidFill>
                <a:srgbClr val="111111"/>
              </a:solidFill>
              <a:latin typeface="Cambria" pitchFamily="18" charset="0"/>
            </a:endParaRPr>
          </a:p>
          <a:p>
            <a:pPr>
              <a:buFont typeface="Arial"/>
              <a:buChar char="•"/>
            </a:pPr>
            <a:r>
              <a:rPr lang="en-US" sz="2400" b="1" dirty="0" smtClean="0">
                <a:solidFill>
                  <a:srgbClr val="111111"/>
                </a:solidFill>
                <a:latin typeface="Cambria" pitchFamily="18" charset="0"/>
              </a:rPr>
              <a:t>Rheumatic fever: </a:t>
            </a:r>
            <a:r>
              <a:rPr lang="en-US" sz="2400" dirty="0">
                <a:solidFill>
                  <a:srgbClr val="111111"/>
                </a:solidFill>
                <a:latin typeface="Cambria" pitchFamily="18" charset="0"/>
              </a:rPr>
              <a:t> </a:t>
            </a:r>
            <a:r>
              <a:rPr lang="en-US" sz="2400" dirty="0" smtClean="0">
                <a:solidFill>
                  <a:srgbClr val="111111"/>
                </a:solidFill>
                <a:latin typeface="Cambria" pitchFamily="18" charset="0"/>
              </a:rPr>
              <a:t>Rheumatic </a:t>
            </a:r>
            <a:r>
              <a:rPr lang="en-US" sz="2400" dirty="0">
                <a:solidFill>
                  <a:srgbClr val="111111"/>
                </a:solidFill>
                <a:latin typeface="Cambria" pitchFamily="18" charset="0"/>
              </a:rPr>
              <a:t>fever is the most common cause of mitral valve stenosis. It can damage the mitral valve by causing the flaps to thicken or fuse. </a:t>
            </a:r>
            <a:endParaRPr lang="en-US" sz="2400" dirty="0" smtClean="0">
              <a:solidFill>
                <a:srgbClr val="111111"/>
              </a:solidFill>
              <a:latin typeface="Cambria" pitchFamily="18" charset="0"/>
            </a:endParaRPr>
          </a:p>
          <a:p>
            <a:endParaRPr lang="en-US" sz="2400" dirty="0">
              <a:solidFill>
                <a:srgbClr val="111111"/>
              </a:solidFill>
              <a:latin typeface="Cambria" pitchFamily="18" charset="0"/>
            </a:endParaRPr>
          </a:p>
          <a:p>
            <a:pPr>
              <a:buFont typeface="Arial"/>
              <a:buChar char="•"/>
            </a:pPr>
            <a:r>
              <a:rPr lang="en-US" sz="2400" b="1" dirty="0">
                <a:solidFill>
                  <a:srgbClr val="111111"/>
                </a:solidFill>
                <a:latin typeface="Cambria" pitchFamily="18" charset="0"/>
              </a:rPr>
              <a:t>Calcium </a:t>
            </a:r>
            <a:r>
              <a:rPr lang="en-US" sz="2400" b="1" dirty="0" smtClean="0">
                <a:solidFill>
                  <a:srgbClr val="111111"/>
                </a:solidFill>
                <a:latin typeface="Cambria" pitchFamily="18" charset="0"/>
              </a:rPr>
              <a:t>deposits: </a:t>
            </a:r>
            <a:r>
              <a:rPr lang="en-US" sz="2400" dirty="0" smtClean="0">
                <a:solidFill>
                  <a:srgbClr val="111111"/>
                </a:solidFill>
                <a:latin typeface="Cambria" pitchFamily="18" charset="0"/>
              </a:rPr>
              <a:t>calcium </a:t>
            </a:r>
            <a:r>
              <a:rPr lang="en-US" sz="2400" dirty="0">
                <a:solidFill>
                  <a:srgbClr val="111111"/>
                </a:solidFill>
                <a:latin typeface="Cambria" pitchFamily="18" charset="0"/>
              </a:rPr>
              <a:t>deposits can build up around the mitral </a:t>
            </a:r>
            <a:r>
              <a:rPr lang="en-US" sz="2400" dirty="0" smtClean="0">
                <a:solidFill>
                  <a:srgbClr val="111111"/>
                </a:solidFill>
                <a:latin typeface="Cambria" pitchFamily="18" charset="0"/>
              </a:rPr>
              <a:t>valve,  which </a:t>
            </a:r>
            <a:r>
              <a:rPr lang="en-US" sz="2400" dirty="0">
                <a:solidFill>
                  <a:srgbClr val="111111"/>
                </a:solidFill>
                <a:latin typeface="Cambria" pitchFamily="18" charset="0"/>
              </a:rPr>
              <a:t>can occasionally cause mitral valve stenosis</a:t>
            </a:r>
            <a:r>
              <a:rPr lang="en-US" sz="2400" dirty="0" smtClean="0">
                <a:solidFill>
                  <a:srgbClr val="111111"/>
                </a:solidFill>
                <a:latin typeface="Cambria" pitchFamily="18" charset="0"/>
              </a:rPr>
              <a:t>.</a:t>
            </a:r>
          </a:p>
          <a:p>
            <a:endParaRPr lang="en-US" sz="2400" dirty="0">
              <a:solidFill>
                <a:srgbClr val="111111"/>
              </a:solidFill>
              <a:latin typeface="Cambria" pitchFamily="18" charset="0"/>
            </a:endParaRPr>
          </a:p>
          <a:p>
            <a:pPr>
              <a:buFont typeface="Arial"/>
              <a:buChar char="•"/>
            </a:pPr>
            <a:r>
              <a:rPr lang="en-US" sz="2400" b="1" dirty="0">
                <a:solidFill>
                  <a:srgbClr val="111111"/>
                </a:solidFill>
                <a:latin typeface="Cambria" pitchFamily="18" charset="0"/>
              </a:rPr>
              <a:t>Radiation therapy.</a:t>
            </a:r>
            <a:r>
              <a:rPr lang="en-US" sz="2400" dirty="0">
                <a:solidFill>
                  <a:srgbClr val="111111"/>
                </a:solidFill>
                <a:latin typeface="Cambria" pitchFamily="18" charset="0"/>
              </a:rPr>
              <a:t> Treatment for certain types of cancer that requires radiation to </a:t>
            </a:r>
            <a:r>
              <a:rPr lang="en-US" sz="2400" dirty="0" smtClean="0">
                <a:solidFill>
                  <a:srgbClr val="111111"/>
                </a:solidFill>
                <a:latin typeface="Cambria" pitchFamily="18" charset="0"/>
              </a:rPr>
              <a:t>chest </a:t>
            </a:r>
            <a:r>
              <a:rPr lang="en-US" sz="2400" dirty="0">
                <a:solidFill>
                  <a:srgbClr val="111111"/>
                </a:solidFill>
                <a:latin typeface="Cambria" pitchFamily="18" charset="0"/>
              </a:rPr>
              <a:t>area can sometimes cause the mitral valve to thicken and harden</a:t>
            </a:r>
            <a:r>
              <a:rPr lang="en-US" sz="2400" dirty="0" smtClean="0">
                <a:solidFill>
                  <a:srgbClr val="111111"/>
                </a:solidFill>
                <a:latin typeface="Cambria" pitchFamily="18" charset="0"/>
              </a:rPr>
              <a:t>.</a:t>
            </a:r>
          </a:p>
          <a:p>
            <a:endParaRPr lang="en-US" sz="2400" dirty="0">
              <a:solidFill>
                <a:srgbClr val="111111"/>
              </a:solidFill>
              <a:latin typeface="Cambria" pitchFamily="18" charset="0"/>
            </a:endParaRPr>
          </a:p>
          <a:p>
            <a:pPr>
              <a:buFont typeface="Arial"/>
              <a:buChar char="•"/>
            </a:pPr>
            <a:r>
              <a:rPr lang="en-US" sz="2400" b="1" dirty="0">
                <a:solidFill>
                  <a:srgbClr val="111111"/>
                </a:solidFill>
                <a:latin typeface="Cambria" pitchFamily="18" charset="0"/>
              </a:rPr>
              <a:t>Other causes.</a:t>
            </a:r>
            <a:r>
              <a:rPr lang="en-US" sz="2400" dirty="0">
                <a:solidFill>
                  <a:srgbClr val="111111"/>
                </a:solidFill>
                <a:latin typeface="Cambria" pitchFamily="18" charset="0"/>
              </a:rPr>
              <a:t> In rare cases, babies are born with a narrowed mitral valve (congenital defect) that causes problems over time. Some autoimmune diseases, such as lupus, also may rarely cause mitral valve stenosis.</a:t>
            </a:r>
            <a:endParaRPr lang="en-US" sz="2400" b="0" i="0" dirty="0">
              <a:solidFill>
                <a:srgbClr val="111111"/>
              </a:solidFill>
              <a:effectLst/>
              <a:latin typeface="Cambria" pitchFamily="18" charset="0"/>
            </a:endParaRPr>
          </a:p>
        </p:txBody>
      </p:sp>
    </p:spTree>
    <p:extLst>
      <p:ext uri="{BB962C8B-B14F-4D97-AF65-F5344CB8AC3E}">
        <p14:creationId xmlns:p14="http://schemas.microsoft.com/office/powerpoint/2010/main" val="83928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1726</TotalTime>
  <Words>1320</Words>
  <Application>Microsoft Office PowerPoint</Application>
  <PresentationFormat>مخصص</PresentationFormat>
  <Paragraphs>107</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Windows User</cp:lastModifiedBy>
  <cp:revision>147</cp:revision>
  <cp:lastPrinted>2020-10-04T08:00:53Z</cp:lastPrinted>
  <dcterms:created xsi:type="dcterms:W3CDTF">2019-08-09T19:43:06Z</dcterms:created>
  <dcterms:modified xsi:type="dcterms:W3CDTF">2022-05-16T15:58:14Z</dcterms:modified>
</cp:coreProperties>
</file>